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257" r:id="rId5"/>
    <p:sldId id="258" r:id="rId6"/>
    <p:sldId id="277" r:id="rId7"/>
    <p:sldId id="321" r:id="rId8"/>
    <p:sldId id="318" r:id="rId9"/>
    <p:sldId id="302" r:id="rId10"/>
    <p:sldId id="344" r:id="rId11"/>
    <p:sldId id="272" r:id="rId12"/>
    <p:sldId id="301" r:id="rId13"/>
    <p:sldId id="286" r:id="rId14"/>
    <p:sldId id="306" r:id="rId15"/>
    <p:sldId id="322" r:id="rId16"/>
    <p:sldId id="324" r:id="rId17"/>
    <p:sldId id="326" r:id="rId18"/>
    <p:sldId id="325" r:id="rId19"/>
    <p:sldId id="323" r:id="rId20"/>
    <p:sldId id="327" r:id="rId21"/>
    <p:sldId id="332" r:id="rId22"/>
    <p:sldId id="284" r:id="rId23"/>
    <p:sldId id="290" r:id="rId24"/>
    <p:sldId id="291" r:id="rId25"/>
    <p:sldId id="292" r:id="rId26"/>
    <p:sldId id="295" r:id="rId27"/>
    <p:sldId id="294" r:id="rId28"/>
    <p:sldId id="335" r:id="rId29"/>
    <p:sldId id="337" r:id="rId30"/>
    <p:sldId id="343" r:id="rId31"/>
    <p:sldId id="350" r:id="rId32"/>
    <p:sldId id="338" r:id="rId33"/>
    <p:sldId id="296" r:id="rId34"/>
    <p:sldId id="334" r:id="rId35"/>
    <p:sldId id="345" r:id="rId36"/>
    <p:sldId id="346" r:id="rId37"/>
    <p:sldId id="303" r:id="rId38"/>
    <p:sldId id="347" r:id="rId39"/>
    <p:sldId id="315" r:id="rId40"/>
    <p:sldId id="349" r:id="rId41"/>
    <p:sldId id="319" r:id="rId42"/>
    <p:sldId id="320" r:id="rId43"/>
    <p:sldId id="307" r:id="rId44"/>
    <p:sldId id="275" r:id="rId45"/>
    <p:sldId id="274" r:id="rId46"/>
    <p:sldId id="339" r:id="rId47"/>
    <p:sldId id="340" r:id="rId48"/>
    <p:sldId id="348" r:id="rId49"/>
    <p:sldId id="341" r:id="rId50"/>
    <p:sldId id="281" r:id="rId51"/>
    <p:sldId id="304" r:id="rId52"/>
    <p:sldId id="328" r:id="rId53"/>
    <p:sldId id="331" r:id="rId54"/>
    <p:sldId id="278" r:id="rId55"/>
    <p:sldId id="264" r:id="rId5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Kate Harrington" initials="MKH" lastIdx="4" clrIdx="0">
    <p:extLst>
      <p:ext uri="{19B8F6BF-5375-455C-9EA6-DF929625EA0E}">
        <p15:presenceInfo xmlns:p15="http://schemas.microsoft.com/office/powerpoint/2012/main" userId="S-1-5-21-393032779-1995899791-1719495449-26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D4F"/>
    <a:srgbClr val="7DBDCE"/>
    <a:srgbClr val="005595"/>
    <a:srgbClr val="F2F2F2"/>
    <a:srgbClr val="F7C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2" autoAdjust="0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5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1" d="100"/>
          <a:sy n="71" d="100"/>
        </p:scale>
        <p:origin x="3504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679D38-37CB-504F-A997-4C55DCFA77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A5A15E-5507-A142-B3B4-AA968575E1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3AD1813-21E4-4646-AB38-C2BD9D235DF9}" type="datetimeFigureOut">
              <a:rPr lang="en-US" smtClean="0"/>
              <a:t>10/10/19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2A97E-D701-A54B-B4FA-61EC1BCF45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62148-3D5F-024E-B6BA-7EB9983E27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0660F5B-D67E-C642-B59A-0C67634BEB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2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53408-2288-432C-9F53-D77C7EC07685}" type="datetimeFigureOut">
              <a:rPr lang="en-US" smtClean="0"/>
              <a:t>10/10/19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EDD7C-0F62-4944-8CD4-4795A17916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22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EDD7C-0F62-4944-8CD4-4795A17916C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22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Lenore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EDD7C-0F62-4944-8CD4-4795A17916C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05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EDD7C-0F62-4944-8CD4-4795A17916C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73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EDD7C-0F62-4944-8CD4-4795A17916C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044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EDD7C-0F62-4944-8CD4-4795A17916C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05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EDD7C-0F62-4944-8CD4-4795A17916C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189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EDD7C-0F62-4944-8CD4-4795A17916C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540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EDD7C-0F62-4944-8CD4-4795A17916C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96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Lenore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EDD7C-0F62-4944-8CD4-4795A17916C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545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EDD7C-0F62-4944-8CD4-4795A17916C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13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77DAA-7A73-ED48-9B47-874253CF2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10" y="2316634"/>
            <a:ext cx="8720438" cy="715581"/>
          </a:xfrm>
          <a:prstGeom prst="rect">
            <a:avLst/>
          </a:prstGeom>
        </p:spPr>
        <p:txBody>
          <a:bodyPr wrap="square" lIns="457200" anchor="ctr">
            <a:spAutoFit/>
          </a:bodyPr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4DC2D5-55B3-3241-A9A5-51AA2D5FB9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4180" y="3247270"/>
            <a:ext cx="6858000" cy="2127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102D4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CD42F-E7AD-3649-A444-0D8E009F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D71C-38D4-4BC7-A794-1E877A856F4E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DE81B-36FF-5546-AEFD-A64D44574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CC5CF-4D94-C54A-914D-4F8D0BA0D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7DCEC-78BF-7F4E-983D-5C4A1D54B5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80" y="635862"/>
            <a:ext cx="3003413" cy="13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7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2) Horizontal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83156B-0243-2B40-B5A5-C52E34F7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FC04-E41B-40D9-8724-D4CDBB9E821A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42CAB-D5A0-BA41-BC71-5B2D18929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BB931-B712-4F40-9D2A-7DAC6E147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100B503-FC13-0745-B09A-39DF245EE7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510" y="1254125"/>
            <a:ext cx="5521203" cy="5005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D4F"/>
                </a:solidFill>
              </a:defRPr>
            </a:lvl1pPr>
            <a:lvl2pPr>
              <a:defRPr>
                <a:solidFill>
                  <a:srgbClr val="102D4F"/>
                </a:solidFill>
              </a:defRPr>
            </a:lvl2pPr>
            <a:lvl3pPr>
              <a:defRPr>
                <a:solidFill>
                  <a:srgbClr val="102D4F"/>
                </a:solidFill>
              </a:defRPr>
            </a:lvl3pPr>
            <a:lvl4pPr>
              <a:defRPr>
                <a:solidFill>
                  <a:srgbClr val="102D4F"/>
                </a:solidFill>
              </a:defRPr>
            </a:lvl4pPr>
            <a:lvl5pPr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E023074-A5E3-554B-8BC6-415B6C7955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23722" y="1260752"/>
            <a:ext cx="2832652" cy="1800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6084B2-37F3-504F-BFC2-5CE9E25FBB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3720" y="3189962"/>
            <a:ext cx="2832653" cy="18005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D219D0-BCF8-8149-8800-FCDA49BE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123827"/>
            <a:ext cx="8650864" cy="1001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4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F357A-AFE0-DF40-AEA4-07A04F6D5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27F71-5F73-4810-A3E1-EA68FD1FED61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81432-94C3-424E-BB09-204AFEB9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B698D-5C8A-A544-81AD-07F41649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9D6BE4-2AEB-7141-A342-0E629EE1C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8619" y="1262270"/>
            <a:ext cx="3780235" cy="4759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D4F"/>
                </a:solidFill>
              </a:defRPr>
            </a:lvl1pPr>
            <a:lvl2pPr>
              <a:defRPr>
                <a:solidFill>
                  <a:srgbClr val="102D4F"/>
                </a:solidFill>
              </a:defRPr>
            </a:lvl2pPr>
            <a:lvl3pPr>
              <a:defRPr>
                <a:solidFill>
                  <a:srgbClr val="102D4F"/>
                </a:solidFill>
              </a:defRPr>
            </a:lvl3pPr>
            <a:lvl4pPr>
              <a:defRPr>
                <a:solidFill>
                  <a:srgbClr val="102D4F"/>
                </a:solidFill>
              </a:defRPr>
            </a:lvl4pPr>
            <a:lvl5pPr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33D0A67-3100-7A46-A0F5-29979D0532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7207" y="1262270"/>
            <a:ext cx="3780235" cy="4759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D4F"/>
                </a:solidFill>
              </a:defRPr>
            </a:lvl1pPr>
            <a:lvl2pPr>
              <a:defRPr>
                <a:solidFill>
                  <a:srgbClr val="102D4F"/>
                </a:solidFill>
              </a:defRPr>
            </a:lvl2pPr>
            <a:lvl3pPr>
              <a:defRPr>
                <a:solidFill>
                  <a:srgbClr val="102D4F"/>
                </a:solidFill>
              </a:defRPr>
            </a:lvl3pPr>
            <a:lvl4pPr>
              <a:defRPr>
                <a:solidFill>
                  <a:srgbClr val="102D4F"/>
                </a:solidFill>
              </a:defRPr>
            </a:lvl4pPr>
            <a:lvl5pPr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1F0EB8-C0C7-5049-B21A-260756CC0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123827"/>
            <a:ext cx="8650864" cy="1001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31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B205E-1273-E644-96E4-EA38192B1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E5FB4-B6C3-4B97-825E-E090CB7BE1F0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C88B62-C2D4-764D-A08E-C727084B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59EEA-D9C0-0B43-8F99-224A406A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88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4EF7F-2912-154C-9646-D47EF0D5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144" y="457200"/>
            <a:ext cx="3373616" cy="1203434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7FDC7-EE0C-654D-9E7A-1E44958A8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83142" y="1689537"/>
            <a:ext cx="3373615" cy="3389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102D4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E6AD1-D4D4-7C4A-A0AD-A4E01004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D3549-6FCC-4EAF-BADD-FBB6C12FB761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8F1B8-E526-4B4A-8123-33D6A3DC3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43F65-D6DB-E645-B038-90FA92FD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66C378-0F25-7E46-BA0D-EF4F2F21C4D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87240" y="690724"/>
            <a:ext cx="4768084" cy="436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5598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AAA96-2ABE-6542-B05E-E9CF4EBA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8528-9AC9-44EF-8BBF-FD71570E1DAE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B55AA-34C7-E34A-B081-C075A36B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5F28F-5FEF-0A4B-8F2F-ADAA6AC4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DD8001-4BA0-5E49-87C5-52C0B104E4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711" y="420253"/>
            <a:ext cx="3759993" cy="28696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3AD942-68B2-3B45-9781-802C059600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1513" y="420253"/>
            <a:ext cx="4042742" cy="28696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98C794-C54B-5A44-9B45-B6F886324D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711" y="3568148"/>
            <a:ext cx="8160544" cy="2445026"/>
          </a:xfrm>
        </p:spPr>
        <p:txBody>
          <a:bodyPr>
            <a:normAutofit/>
          </a:bodyPr>
          <a:lstStyle>
            <a:lvl1pPr>
              <a:defRPr sz="1350">
                <a:solidFill>
                  <a:srgbClr val="102D4F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8191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D0CFD-4117-F24C-8F35-FDFE106945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165294"/>
            <a:ext cx="4860235" cy="772838"/>
          </a:xfrm>
        </p:spPr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4F432-0C94-1346-8555-FE2C4F56D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BF02-275A-4B10-B712-DCEEA6380E98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CD971-FCB2-6D49-B69D-D22C41BD3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C3F68-D51C-EB4B-BAAB-1D28D303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BE6862-0DA5-7546-BA0F-6601E6670AD7}"/>
              </a:ext>
            </a:extLst>
          </p:cNvPr>
          <p:cNvSpPr/>
          <p:nvPr userDrawn="1"/>
        </p:nvSpPr>
        <p:spPr>
          <a:xfrm rot="5400000">
            <a:off x="-1110127" y="3610963"/>
            <a:ext cx="3187776" cy="105903"/>
          </a:xfrm>
          <a:prstGeom prst="rect">
            <a:avLst/>
          </a:prstGeom>
          <a:solidFill>
            <a:srgbClr val="F7C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54413-399E-7B4C-9BA8-7F63A06A8071}"/>
              </a:ext>
            </a:extLst>
          </p:cNvPr>
          <p:cNvSpPr txBox="1"/>
          <p:nvPr userDrawn="1"/>
        </p:nvSpPr>
        <p:spPr>
          <a:xfrm>
            <a:off x="536713" y="2070026"/>
            <a:ext cx="3637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A5F3922-7D4C-F949-AD28-D232FA711C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6713" y="2070026"/>
            <a:ext cx="5200650" cy="31877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2D4F"/>
                </a:solidFill>
              </a:defRPr>
            </a:lvl1pPr>
            <a:lvl2pPr>
              <a:defRPr b="1">
                <a:solidFill>
                  <a:srgbClr val="102D4F"/>
                </a:solidFill>
              </a:defRPr>
            </a:lvl2pPr>
            <a:lvl3pPr>
              <a:defRPr b="1">
                <a:solidFill>
                  <a:srgbClr val="102D4F"/>
                </a:solidFill>
              </a:defRPr>
            </a:lvl3pPr>
            <a:lvl4pPr>
              <a:defRPr b="1">
                <a:solidFill>
                  <a:srgbClr val="102D4F"/>
                </a:solidFill>
              </a:defRPr>
            </a:lvl4pPr>
            <a:lvl5pPr>
              <a:defRPr b="1"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25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B9C9C-3F7D-2B48-98AD-6DD12071E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1B60C-A5A1-4BDB-84DA-A2F4EDB35DB0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E9AC7-DF0A-4443-8376-2B981D99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63AE0-09C6-D647-8EAA-3F6E5BDA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B79C4F-11AB-6242-BD3E-FA7CE1F68A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668" y="1265726"/>
            <a:ext cx="8370094" cy="49357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D4F"/>
                </a:solidFill>
              </a:defRPr>
            </a:lvl1pPr>
            <a:lvl2pPr>
              <a:defRPr>
                <a:solidFill>
                  <a:srgbClr val="102D4F"/>
                </a:solidFill>
              </a:defRPr>
            </a:lvl2pPr>
            <a:lvl3pPr>
              <a:defRPr>
                <a:solidFill>
                  <a:srgbClr val="102D4F"/>
                </a:solidFill>
              </a:defRPr>
            </a:lvl3pPr>
            <a:lvl4pPr>
              <a:defRPr>
                <a:solidFill>
                  <a:srgbClr val="102D4F"/>
                </a:solidFill>
              </a:defRPr>
            </a:lvl4pPr>
            <a:lvl5pPr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43763E-611E-9741-A725-B4006D518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123827"/>
            <a:ext cx="8650864" cy="1001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3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5A69A-1161-9343-B137-B3AD9490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DAD8-AF07-496F-B341-99741D2CE2B8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C220F-F73F-F044-8BAA-936373D5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CF470-3801-EB45-897F-F93F3907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51DBAEE-9C0E-1340-84C5-E468FB0D0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043" y="1272560"/>
            <a:ext cx="7536657" cy="5429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rgbClr val="102D4F"/>
                </a:solidFill>
                <a:latin typeface="Calibri" panose="020F050202020403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26C5042-2FFB-7944-8508-19662DEAD2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0044" y="1816100"/>
            <a:ext cx="7536656" cy="4259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D4F"/>
                </a:solidFill>
              </a:defRPr>
            </a:lvl1pPr>
            <a:lvl2pPr marL="514350" indent="-171450">
              <a:buFont typeface="Wingdings" pitchFamily="2" charset="2"/>
              <a:buChar char="§"/>
              <a:defRPr>
                <a:solidFill>
                  <a:srgbClr val="102D4F"/>
                </a:solidFill>
              </a:defRPr>
            </a:lvl2pPr>
            <a:lvl3pPr marL="857250" indent="-171450">
              <a:buFont typeface="Wingdings" pitchFamily="2" charset="2"/>
              <a:buChar char="§"/>
              <a:defRPr>
                <a:solidFill>
                  <a:srgbClr val="102D4F"/>
                </a:solidFill>
              </a:defRPr>
            </a:lvl3pPr>
            <a:lvl4pPr marL="1200150" indent="-171450">
              <a:buFont typeface="Wingdings" pitchFamily="2" charset="2"/>
              <a:buChar char="§"/>
              <a:defRPr>
                <a:solidFill>
                  <a:srgbClr val="102D4F"/>
                </a:solidFill>
              </a:defRPr>
            </a:lvl4pPr>
            <a:lvl5pPr marL="1543050" indent="-171450">
              <a:buFont typeface="Wingdings" pitchFamily="2" charset="2"/>
              <a:buChar char="§"/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8D9233-84D0-8D49-A24E-5ACC38D6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123827"/>
            <a:ext cx="8650864" cy="1001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6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2F298-1DCB-ED40-820D-D7E3B7ED9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1557" y="1216827"/>
            <a:ext cx="5912827" cy="4875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D4F"/>
                </a:solidFill>
              </a:defRPr>
            </a:lvl1pPr>
            <a:lvl2pPr>
              <a:defRPr>
                <a:solidFill>
                  <a:srgbClr val="102D4F"/>
                </a:solidFill>
              </a:defRPr>
            </a:lvl2pPr>
            <a:lvl3pPr>
              <a:defRPr>
                <a:solidFill>
                  <a:srgbClr val="102D4F"/>
                </a:solidFill>
              </a:defRPr>
            </a:lvl3pPr>
            <a:lvl4pPr>
              <a:defRPr>
                <a:solidFill>
                  <a:srgbClr val="102D4F"/>
                </a:solidFill>
              </a:defRPr>
            </a:lvl4pPr>
            <a:lvl5pPr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A735C-043B-C043-90B1-457398743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CC81-F041-448C-BBBE-618FF1C4427E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8134F-BD85-334F-9998-EDA93747C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04D98-857B-C947-BDA6-D71149F2F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725750-1CCE-F948-BDC1-08648A8A7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0" y="1216827"/>
            <a:ext cx="2429999" cy="33154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437F33B-7AD2-D84B-8548-4DA97F1C5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123827"/>
            <a:ext cx="8650864" cy="1001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76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1) Picture _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21E74-05E1-7D49-B409-D488288B7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BA172-096D-4185-959D-E09250C93251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3ECD9-889D-7842-86E3-7C51B4D15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CB8F2-B117-4E40-B64E-6008793C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CAB8BF-2C6A-CE48-9879-008B0023D2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510" y="1321559"/>
            <a:ext cx="2420541" cy="309141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800E67-9E2B-5F45-AD74-0205696BF3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86050" y="1321559"/>
            <a:ext cx="6000750" cy="4761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D4F"/>
                </a:solidFill>
              </a:defRPr>
            </a:lvl1pPr>
            <a:lvl2pPr>
              <a:defRPr>
                <a:solidFill>
                  <a:srgbClr val="102D4F"/>
                </a:solidFill>
              </a:defRPr>
            </a:lvl2pPr>
            <a:lvl3pPr>
              <a:defRPr>
                <a:solidFill>
                  <a:srgbClr val="102D4F"/>
                </a:solidFill>
              </a:defRPr>
            </a:lvl3pPr>
            <a:lvl4pPr>
              <a:defRPr>
                <a:solidFill>
                  <a:srgbClr val="102D4F"/>
                </a:solidFill>
              </a:defRPr>
            </a:lvl4pPr>
            <a:lvl5pPr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E52C73-C564-0247-A9A8-48C3ADCE9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123827"/>
            <a:ext cx="8650864" cy="1001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29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1) Picture _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21E74-05E1-7D49-B409-D488288B7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D1472-4825-4B13-A9EB-BD4383D0D5B4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3ECD9-889D-7842-86E3-7C51B4D15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CB8F2-B117-4E40-B64E-6008793C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CAB8BF-2C6A-CE48-9879-008B0023D2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8974" y="1280258"/>
            <a:ext cx="2057400" cy="26456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2B2335D-F515-4FC7-A9DC-448AF6D9B1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7668" y="1265726"/>
            <a:ext cx="6317137" cy="49357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D4F"/>
                </a:solidFill>
              </a:defRPr>
            </a:lvl1pPr>
            <a:lvl2pPr>
              <a:defRPr>
                <a:solidFill>
                  <a:srgbClr val="102D4F"/>
                </a:solidFill>
              </a:defRPr>
            </a:lvl2pPr>
            <a:lvl3pPr>
              <a:defRPr>
                <a:solidFill>
                  <a:srgbClr val="102D4F"/>
                </a:solidFill>
              </a:defRPr>
            </a:lvl3pPr>
            <a:lvl4pPr>
              <a:defRPr>
                <a:solidFill>
                  <a:srgbClr val="102D4F"/>
                </a:solidFill>
              </a:defRPr>
            </a:lvl4pPr>
            <a:lvl5pPr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B1FF69-29EE-5C4B-AB41-226B2964F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123827"/>
            <a:ext cx="8650864" cy="1001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6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2DB8F-B311-E241-8A1D-6E3FCA4A5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220" y="1259545"/>
            <a:ext cx="6022730" cy="1960929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102D4F"/>
                </a:solidFill>
              </a:defRPr>
            </a:lvl1pPr>
            <a:lvl2pPr>
              <a:defRPr>
                <a:solidFill>
                  <a:srgbClr val="102D4F"/>
                </a:solidFill>
              </a:defRPr>
            </a:lvl2pPr>
            <a:lvl3pPr>
              <a:defRPr>
                <a:solidFill>
                  <a:srgbClr val="102D4F"/>
                </a:solidFill>
              </a:defRPr>
            </a:lvl3pPr>
            <a:lvl4pPr>
              <a:defRPr>
                <a:solidFill>
                  <a:srgbClr val="102D4F"/>
                </a:solidFill>
              </a:defRPr>
            </a:lvl4pPr>
            <a:lvl5pPr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08DA0-1B50-C74F-9D44-F2F42662C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220" y="3382969"/>
            <a:ext cx="6022730" cy="265484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102D4F"/>
                </a:solidFill>
              </a:defRPr>
            </a:lvl1pPr>
            <a:lvl2pPr>
              <a:defRPr>
                <a:solidFill>
                  <a:srgbClr val="102D4F"/>
                </a:solidFill>
              </a:defRPr>
            </a:lvl2pPr>
            <a:lvl3pPr>
              <a:defRPr>
                <a:solidFill>
                  <a:srgbClr val="102D4F"/>
                </a:solidFill>
              </a:defRPr>
            </a:lvl3pPr>
            <a:lvl4pPr>
              <a:defRPr>
                <a:solidFill>
                  <a:srgbClr val="102D4F"/>
                </a:solidFill>
              </a:defRPr>
            </a:lvl4pPr>
            <a:lvl5pPr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1A553-5356-D945-B48A-9D7A9942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F4800-E9B0-449E-BFF9-11D24356292A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CD58D-6183-E34F-B527-B7E5B79A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0738C-16BE-5348-AA58-9A2E62BC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96745B-A4BC-4E4F-8A3F-9D0E14BF8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583" y="1259546"/>
            <a:ext cx="2156791" cy="3233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05794B-1631-E049-8D4A-2D7C2468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123827"/>
            <a:ext cx="8650864" cy="1001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954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683F3-F3D1-1E4E-9AF0-1A9590025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903" y="1214791"/>
            <a:ext cx="3868340" cy="7558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102D4F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5C644-91C3-2B40-93A1-7EF151E1B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0903" y="2118214"/>
            <a:ext cx="3868340" cy="39991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D4F"/>
                </a:solidFill>
              </a:defRPr>
            </a:lvl1pPr>
            <a:lvl2pPr>
              <a:defRPr>
                <a:solidFill>
                  <a:srgbClr val="102D4F"/>
                </a:solidFill>
              </a:defRPr>
            </a:lvl2pPr>
            <a:lvl3pPr>
              <a:defRPr>
                <a:solidFill>
                  <a:srgbClr val="102D4F"/>
                </a:solidFill>
              </a:defRPr>
            </a:lvl3pPr>
            <a:lvl4pPr>
              <a:defRPr>
                <a:solidFill>
                  <a:srgbClr val="102D4F"/>
                </a:solidFill>
              </a:defRPr>
            </a:lvl4pPr>
            <a:lvl5pPr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B572F-8DC7-534E-9010-CA579E03D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30211" y="1214791"/>
            <a:ext cx="3887391" cy="7558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102D4F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EA643-B841-7842-B487-B129F372B5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0211" y="2118214"/>
            <a:ext cx="3887391" cy="39991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D4F"/>
                </a:solidFill>
              </a:defRPr>
            </a:lvl1pPr>
            <a:lvl2pPr>
              <a:defRPr>
                <a:solidFill>
                  <a:srgbClr val="102D4F"/>
                </a:solidFill>
              </a:defRPr>
            </a:lvl2pPr>
            <a:lvl3pPr>
              <a:defRPr>
                <a:solidFill>
                  <a:srgbClr val="102D4F"/>
                </a:solidFill>
              </a:defRPr>
            </a:lvl3pPr>
            <a:lvl4pPr>
              <a:defRPr>
                <a:solidFill>
                  <a:srgbClr val="102D4F"/>
                </a:solidFill>
              </a:defRPr>
            </a:lvl4pPr>
            <a:lvl5pPr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9CD7FB-4982-CC46-905A-6F783530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B35F4-55E0-4650-9AB5-C2CD62E1D315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84348-5AD2-4946-B7FA-2DABCF66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3443D2-4B37-7D41-AD7D-96762CE92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F64AB3-D0ED-1145-9133-3E9332B97B97}"/>
              </a:ext>
            </a:extLst>
          </p:cNvPr>
          <p:cNvSpPr/>
          <p:nvPr userDrawn="1"/>
        </p:nvSpPr>
        <p:spPr>
          <a:xfrm>
            <a:off x="-17650" y="1970670"/>
            <a:ext cx="4199243" cy="68033"/>
          </a:xfrm>
          <a:prstGeom prst="rect">
            <a:avLst/>
          </a:prstGeom>
          <a:solidFill>
            <a:srgbClr val="F7C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B2F568-966E-6548-9861-AF4E1273A1BD}"/>
              </a:ext>
            </a:extLst>
          </p:cNvPr>
          <p:cNvSpPr/>
          <p:nvPr userDrawn="1"/>
        </p:nvSpPr>
        <p:spPr>
          <a:xfrm>
            <a:off x="4330211" y="1973935"/>
            <a:ext cx="3887391" cy="64768"/>
          </a:xfrm>
          <a:prstGeom prst="rect">
            <a:avLst/>
          </a:prstGeom>
          <a:solidFill>
            <a:srgbClr val="F7C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5BB067A-2B6B-F148-84E9-0BA9F031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123827"/>
            <a:ext cx="8650864" cy="1001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(2)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7D77C0-FAB5-2344-8984-55A676F3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3C1B-33F9-41A9-ADA2-3736FD770A12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3F597-EF52-4449-98CB-9C34D1045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AF247-4728-AF4D-BAEA-C4FC22B1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79F62430-9611-3247-AE61-FD2067F6D6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502" y="1232873"/>
            <a:ext cx="5758585" cy="5005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D4F"/>
                </a:solidFill>
              </a:defRPr>
            </a:lvl1pPr>
            <a:lvl2pPr>
              <a:defRPr>
                <a:solidFill>
                  <a:srgbClr val="102D4F"/>
                </a:solidFill>
              </a:defRPr>
            </a:lvl2pPr>
            <a:lvl3pPr>
              <a:defRPr>
                <a:solidFill>
                  <a:srgbClr val="102D4F"/>
                </a:solidFill>
              </a:defRPr>
            </a:lvl3pPr>
            <a:lvl4pPr>
              <a:defRPr>
                <a:solidFill>
                  <a:srgbClr val="102D4F"/>
                </a:solidFill>
              </a:defRPr>
            </a:lvl4pPr>
            <a:lvl5pPr>
              <a:defRPr>
                <a:solidFill>
                  <a:srgbClr val="102D4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8A6265-6B41-EB4D-9BD5-2A58F7E99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637" y="1282004"/>
            <a:ext cx="2734737" cy="1724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E1CCD8-B6C0-4545-8036-DDD68908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636" y="3163428"/>
            <a:ext cx="2734738" cy="17585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9727954-181F-CA40-879C-81EE7C478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123827"/>
            <a:ext cx="8650864" cy="1001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415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73C375-82D1-FD4B-917F-7BE882A67F0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24563" y="6307016"/>
            <a:ext cx="8284217" cy="41458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3A69C2-28F1-D54C-8576-4793D1A9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62" y="201197"/>
            <a:ext cx="8529417" cy="961681"/>
          </a:xfrm>
          <a:prstGeom prst="rect">
            <a:avLst/>
          </a:prstGeom>
          <a:solidFill>
            <a:srgbClr val="7DBDCE"/>
          </a:solidFill>
        </p:spPr>
        <p:txBody>
          <a:bodyPr vert="horz" lIns="45720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E3CB3-ADD6-9C42-B4B0-24CAF392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272" y="1376272"/>
            <a:ext cx="7886700" cy="4716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0995E-D6A5-7B44-BEC2-038FABB75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948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48F7D-AB1F-402D-AF5C-DF5445610A7F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E28B7-7DDE-1D47-AE9C-5A709B0DD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948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93F30-0A13-E542-9CE4-41863FBD7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69DE253A-2B4D-B14D-BE03-901D422724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F66FEF-BEE2-7C4A-8067-F4CE7925EAC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241" y="5307496"/>
            <a:ext cx="1164979" cy="786126"/>
          </a:xfrm>
          <a:prstGeom prst="rect">
            <a:avLst/>
          </a:prstGeom>
          <a:blipFill dpi="0" rotWithShape="1">
            <a:blip r:embed="rId18" cstate="hqprint">
              <a:alphaModFix amt="5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269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50" r:id="rId4"/>
    <p:sldLayoutId id="2147483664" r:id="rId5"/>
    <p:sldLayoutId id="2147483667" r:id="rId6"/>
    <p:sldLayoutId id="2147483652" r:id="rId7"/>
    <p:sldLayoutId id="2147483653" r:id="rId8"/>
    <p:sldLayoutId id="2147483666" r:id="rId9"/>
    <p:sldLayoutId id="2147483661" r:id="rId10"/>
    <p:sldLayoutId id="2147483662" r:id="rId11"/>
    <p:sldLayoutId id="2147483655" r:id="rId12"/>
    <p:sldLayoutId id="2147483656" r:id="rId13"/>
    <p:sldLayoutId id="2147483665" r:id="rId14"/>
    <p:sldLayoutId id="2147483668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6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housing.com/program-bulletins/" TargetMode="External"/><Relationship Id="rId2" Type="http://schemas.openxmlformats.org/officeDocument/2006/relationships/hyperlink" Target="http://www.rihousing.com/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housing.com/wp-content/uploads/RIHousing_LIHTC_Compliance_Manual_March_2019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rihousing.com/complian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emailto:%20lihtcmanualquestions@rihousing.com" TargetMode="Externa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mailto:Budgets@RIHousing.com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kmashburn@rihousing.com" TargetMode="External"/><Relationship Id="rId2" Type="http://schemas.openxmlformats.org/officeDocument/2006/relationships/hyperlink" Target="mailto:shalloran@rihousing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duncan@rihousing.com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files.hudexchange.info/resources/documents/ComplianceinHOMERentalProjects_GuideforPropertyOwners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kmillerick@rihousing.com" TargetMode="External"/><Relationship Id="rId2" Type="http://schemas.openxmlformats.org/officeDocument/2006/relationships/hyperlink" Target="mailto:mdichiaro@rihousing.com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lcoughlin@rehousing.com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jwolcott@rihousing.com" TargetMode="External"/><Relationship Id="rId2" Type="http://schemas.openxmlformats.org/officeDocument/2006/relationships/hyperlink" Target="mailto:gturner@rihousing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deluca@rihousing.com" TargetMode="External"/><Relationship Id="rId5" Type="http://schemas.openxmlformats.org/officeDocument/2006/relationships/hyperlink" Target="mailto:btoomey@rihousing.com" TargetMode="External"/><Relationship Id="rId4" Type="http://schemas.openxmlformats.org/officeDocument/2006/relationships/hyperlink" Target="mailto:krichardson@rihousing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utl/lihc-form8823guide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hyperlink" Target="file:///H:/IRC%20Section%2042.Entire/regs%201.42-5.pdf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2EF9E1-1ECB-824E-A450-BE26A0B6C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10" y="2525006"/>
            <a:ext cx="8720438" cy="903994"/>
          </a:xfrm>
        </p:spPr>
        <p:txBody>
          <a:bodyPr/>
          <a:lstStyle/>
          <a:p>
            <a:r>
              <a:rPr lang="en-US" sz="4000" dirty="0"/>
              <a:t>Low Income Housing Tax Credit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9AA528E-CD90-8140-ADD7-35C8DC1AC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180" y="3657600"/>
            <a:ext cx="6858000" cy="1716831"/>
          </a:xfrm>
        </p:spPr>
        <p:txBody>
          <a:bodyPr>
            <a:normAutofit/>
          </a:bodyPr>
          <a:lstStyle/>
          <a:p>
            <a:r>
              <a:rPr lang="en-US" altLang="en-US" sz="2000" b="1" dirty="0"/>
              <a:t>IREM  LIHTC </a:t>
            </a:r>
            <a:r>
              <a:rPr lang="en-US" altLang="en-US" sz="2000" b="1" dirty="0">
                <a:ea typeface="Geneva"/>
                <a:cs typeface="Geneva"/>
              </a:rPr>
              <a:t>Seminar &amp; Certification</a:t>
            </a:r>
          </a:p>
          <a:p>
            <a:endParaRPr lang="en-US" sz="2000" b="1" dirty="0"/>
          </a:p>
          <a:p>
            <a:r>
              <a:rPr lang="en-US" sz="2000" b="1" dirty="0"/>
              <a:t>October 9, 2019</a:t>
            </a:r>
          </a:p>
        </p:txBody>
      </p:sp>
    </p:spTree>
    <p:extLst>
      <p:ext uri="{BB962C8B-B14F-4D97-AF65-F5344CB8AC3E}">
        <p14:creationId xmlns:p14="http://schemas.microsoft.com/office/powerpoint/2010/main" val="3471955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06F00-11CD-44D7-85EC-488DE48C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776F1-7DA2-A140-B58B-B04A0F9452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101 </a:t>
            </a:r>
            <a:r>
              <a:rPr lang="en-US" i="1" dirty="0"/>
              <a:t>(cont.)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EBE6A-E545-4830-A747-224D99E6D4C3}"/>
              </a:ext>
            </a:extLst>
          </p:cNvPr>
          <p:cNvSpPr txBox="1"/>
          <p:nvPr/>
        </p:nvSpPr>
        <p:spPr>
          <a:xfrm>
            <a:off x="7712016" y="5149970"/>
            <a:ext cx="1250829" cy="109939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65D637-C878-4F5D-BD90-979820CFD6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792437"/>
              </p:ext>
            </p:extLst>
          </p:nvPr>
        </p:nvGraphicFramePr>
        <p:xfrm>
          <a:off x="209411" y="1265726"/>
          <a:ext cx="8725178" cy="4986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2589">
                  <a:extLst>
                    <a:ext uri="{9D8B030D-6E8A-4147-A177-3AD203B41FA5}">
                      <a16:colId xmlns:a16="http://schemas.microsoft.com/office/drawing/2014/main" val="1278719728"/>
                    </a:ext>
                  </a:extLst>
                </a:gridCol>
                <a:gridCol w="4362589">
                  <a:extLst>
                    <a:ext uri="{9D8B030D-6E8A-4147-A177-3AD203B41FA5}">
                      <a16:colId xmlns:a16="http://schemas.microsoft.com/office/drawing/2014/main" val="1140656320"/>
                    </a:ext>
                  </a:extLst>
                </a:gridCol>
              </a:tblGrid>
              <a:tr h="3592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LIHTC</a:t>
                      </a:r>
                    </a:p>
                  </a:txBody>
                  <a:tcPr>
                    <a:solidFill>
                      <a:srgbClr val="0055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Section 8</a:t>
                      </a:r>
                    </a:p>
                  </a:txBody>
                  <a:tcPr>
                    <a:solidFill>
                      <a:srgbClr val="0055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938580"/>
                  </a:ext>
                </a:extLst>
              </a:tr>
              <a:tr h="3592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IRS/IRC Section 42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HUD Regs. 24 CFR Part 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304171"/>
                  </a:ext>
                </a:extLst>
              </a:tr>
              <a:tr h="3592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8823 Guide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HUD Handbook 4350.3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522557"/>
                  </a:ext>
                </a:extLst>
              </a:tr>
              <a:tr h="3592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LIHTC Income limits 50%, 60% or IA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50% of AMI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604313"/>
                  </a:ext>
                </a:extLst>
              </a:tr>
              <a:tr h="3592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50059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758225"/>
                  </a:ext>
                </a:extLst>
              </a:tr>
              <a:tr h="3592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Rent = LIHTC rent limit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Rent = 30% of household adj. income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23439"/>
                  </a:ext>
                </a:extLst>
              </a:tr>
              <a:tr h="6286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No full time student households (exemptions)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No assistance for students &lt; 24 &amp; other restrictions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726283"/>
                  </a:ext>
                </a:extLst>
              </a:tr>
              <a:tr h="43039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RIHousing, QAP, LURA &amp; Reg. Agreement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HAP Contract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921908"/>
                  </a:ext>
                </a:extLst>
              </a:tr>
              <a:tr h="43039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File review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MOR file review  HUD form 9834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427835"/>
                  </a:ext>
                </a:extLst>
              </a:tr>
              <a:tr h="43039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REAC or UPCS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REAC or MOR observation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505250"/>
                  </a:ext>
                </a:extLst>
              </a:tr>
              <a:tr h="43039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WTC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TRACS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965291"/>
                  </a:ext>
                </a:extLst>
              </a:tr>
              <a:tr h="43039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3 periods = Credit, Compliance &amp; EUP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yriad Pro" panose="020B0503030403020204" pitchFamily="34" charset="0"/>
                        </a:rPr>
                        <a:t>Term of the HAP contract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49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324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41D863-B31E-4B51-9986-12A3325C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dirty="0"/>
              <a:t>Know your development:</a:t>
            </a:r>
          </a:p>
          <a:p>
            <a:r>
              <a:rPr lang="en-US" sz="2600" dirty="0"/>
              <a:t>PIS year(s)?</a:t>
            </a:r>
          </a:p>
          <a:p>
            <a:r>
              <a:rPr lang="en-US" sz="2600" dirty="0"/>
              <a:t>100% LIHTC?</a:t>
            </a:r>
          </a:p>
          <a:p>
            <a:r>
              <a:rPr lang="en-US" sz="2600" dirty="0"/>
              <a:t>Risk Share Insurance?</a:t>
            </a:r>
          </a:p>
          <a:p>
            <a:r>
              <a:rPr lang="en-US" sz="2600" dirty="0"/>
              <a:t>Layered with Sec. 8, Vouchers, HOME, NSP, NOP, BHRI, Thresholds, SHP, etc.?</a:t>
            </a:r>
          </a:p>
          <a:p>
            <a:r>
              <a:rPr lang="en-US" sz="2600" dirty="0"/>
              <a:t>One Project? (all BINs = 1 Project)</a:t>
            </a:r>
          </a:p>
          <a:p>
            <a:r>
              <a:rPr lang="en-US" sz="2600" dirty="0"/>
              <a:t>Utility benchmarking, Non Smoking?</a:t>
            </a:r>
          </a:p>
          <a:p>
            <a:endParaRPr lang="en-US" sz="200" dirty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3000" b="1" dirty="0"/>
              <a:t>Have on hand:</a:t>
            </a:r>
          </a:p>
          <a:p>
            <a:r>
              <a:rPr lang="en-US" sz="2200" dirty="0"/>
              <a:t>8609</a:t>
            </a:r>
          </a:p>
          <a:p>
            <a:r>
              <a:rPr lang="en-US" sz="2200" dirty="0"/>
              <a:t>LURA</a:t>
            </a:r>
          </a:p>
          <a:p>
            <a:r>
              <a:rPr lang="en-US" sz="2200" dirty="0"/>
              <a:t>Regulatory Agreement</a:t>
            </a:r>
          </a:p>
          <a:p>
            <a:r>
              <a:rPr lang="en-US" sz="2200" dirty="0"/>
              <a:t>Other agreements, i.e. AHP, BHRI, etc.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101 </a:t>
            </a:r>
            <a:r>
              <a:rPr lang="en-US" sz="2400" i="1" dirty="0"/>
              <a:t>(cont.)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534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0DB708-1C35-486B-802D-41AA4862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DE253A-2B4D-B14D-BE03-901D42272443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10D58-959E-43A7-909C-7E878311D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898" y="1234257"/>
            <a:ext cx="3860203" cy="5013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0C4DBAE-E72A-E14D-8E6F-881A839C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8609</a:t>
            </a:r>
          </a:p>
        </p:txBody>
      </p:sp>
    </p:spTree>
    <p:extLst>
      <p:ext uri="{BB962C8B-B14F-4D97-AF65-F5344CB8AC3E}">
        <p14:creationId xmlns:p14="http://schemas.microsoft.com/office/powerpoint/2010/main" val="271973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0DB708-1C35-486B-802D-41AA4862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DE253A-2B4D-B14D-BE03-901D42272443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E8B6DE-4823-4BAF-90ED-B95784ACB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059" y="1213506"/>
            <a:ext cx="3727881" cy="50547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5B78A8F-BBE8-264A-ACC7-80D342E2E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LURA</a:t>
            </a:r>
          </a:p>
        </p:txBody>
      </p:sp>
    </p:spTree>
    <p:extLst>
      <p:ext uri="{BB962C8B-B14F-4D97-AF65-F5344CB8AC3E}">
        <p14:creationId xmlns:p14="http://schemas.microsoft.com/office/powerpoint/2010/main" val="650030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0DB708-1C35-486B-802D-41AA4862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DE253A-2B4D-B14D-BE03-901D42272443}" type="slidenum">
              <a:rPr lang="en-US" sz="1200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 dirty="0">
              <a:solidFill>
                <a:srgbClr val="59595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E64F762-D86D-1446-BF0F-1B687430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Agreement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2BA1F-D377-F145-9595-D993BFAC5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769" y="1262174"/>
            <a:ext cx="4300958" cy="49100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8849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0DB708-1C35-486B-802D-41AA4862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DE253A-2B4D-B14D-BE03-901D42272443}" type="slidenum">
              <a:rPr lang="en-US" sz="1200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 dirty="0">
              <a:solidFill>
                <a:srgbClr val="59595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9E652-64AE-4586-9672-E15E69E20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197" y="1224805"/>
            <a:ext cx="4097605" cy="49818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A7B6476-5EB3-E541-ACD7-8E7669C90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AHP Agreement</a:t>
            </a:r>
          </a:p>
        </p:txBody>
      </p:sp>
    </p:spTree>
    <p:extLst>
      <p:ext uri="{BB962C8B-B14F-4D97-AF65-F5344CB8AC3E}">
        <p14:creationId xmlns:p14="http://schemas.microsoft.com/office/powerpoint/2010/main" val="1993436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0DB708-1C35-486B-802D-41AA4862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DE253A-2B4D-B14D-BE03-901D42272443}" type="slidenum">
              <a:rPr lang="en-US" sz="1200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 dirty="0">
              <a:solidFill>
                <a:srgbClr val="595959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50C64A-D3C6-4F39-BEAC-B5CBB8A0E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74" y="1272658"/>
            <a:ext cx="4430220" cy="28421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6E190FF-146C-8B4F-9482-12BCC5511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BHRI Agreement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A1CC55-B8EA-40C5-8E62-985C0EC1F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779" y="3429000"/>
            <a:ext cx="4204871" cy="26239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6888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668" y="1265725"/>
            <a:ext cx="8370094" cy="5468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b="1" dirty="0"/>
              <a:t>Protocol for managing a LIHTC property: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Certified management 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Trained maintenance staff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Consistency, organized files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Current and approved docs and forms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Reliable software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Utility Allowances, rent &amp; income limits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Vacancies and unit turnover</a:t>
            </a:r>
          </a:p>
          <a:p>
            <a:pPr marL="342900" lvl="1" indent="0">
              <a:buNone/>
            </a:pPr>
            <a:endParaRPr lang="en-US" sz="11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/>
              <a:t>Communication:</a:t>
            </a:r>
          </a:p>
          <a:p>
            <a:pPr marL="517525" lvl="1" indent="-17303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02D4F"/>
                </a:solidFill>
              </a:rPr>
              <a:t>Program Bulletins</a:t>
            </a:r>
          </a:p>
          <a:p>
            <a:pPr marL="517525" lvl="1" indent="-17303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02D4F"/>
                </a:solidFill>
              </a:rPr>
              <a:t>Notices</a:t>
            </a:r>
            <a:endParaRPr lang="en-US" sz="2400" dirty="0"/>
          </a:p>
          <a:p>
            <a:pPr marL="517525" lvl="1" indent="-17303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02D4F"/>
                </a:solidFill>
              </a:rPr>
              <a:t>eBlasts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101 </a:t>
            </a:r>
            <a:r>
              <a:rPr lang="en-US" sz="2400" i="1" dirty="0"/>
              <a:t>(cont.)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41D863-B31E-4B51-9986-12A3325C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47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Management Forms</a:t>
            </a: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65246C-55DE-0041-9B9A-5BCE5C5818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/>
              <a:t>Generated by software </a:t>
            </a:r>
          </a:p>
          <a:p>
            <a:pPr>
              <a:lnSpc>
                <a:spcPct val="100000"/>
              </a:lnSpc>
            </a:pPr>
            <a:r>
              <a:rPr lang="en-US" altLang="en-US" dirty="0"/>
              <a:t>Owner required i.e.</a:t>
            </a:r>
          </a:p>
          <a:p>
            <a:pPr lvl="1"/>
            <a:r>
              <a:rPr lang="en-US" dirty="0"/>
              <a:t>Certification questionnaire</a:t>
            </a:r>
          </a:p>
          <a:p>
            <a:pPr lvl="1"/>
            <a:r>
              <a:rPr lang="en-US" dirty="0"/>
              <a:t>Apartment insurance</a:t>
            </a:r>
          </a:p>
          <a:p>
            <a:pPr lvl="1"/>
            <a:r>
              <a:rPr lang="en-US" dirty="0"/>
              <a:t>Smoke detector/alarm agreement</a:t>
            </a:r>
          </a:p>
          <a:p>
            <a:pPr lvl="1"/>
            <a:r>
              <a:rPr lang="en-US" dirty="0"/>
              <a:t>Certification of not looking for employment</a:t>
            </a:r>
          </a:p>
          <a:p>
            <a:pPr lvl="1"/>
            <a:r>
              <a:rPr lang="en-US" dirty="0"/>
              <a:t>Landlord reference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60C8E9-1731-5644-98A6-D50B10DA0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>
                <a:hlinkClick r:id="rId2"/>
              </a:rPr>
              <a:t>RIHousing</a:t>
            </a:r>
            <a:r>
              <a:rPr lang="en-US" altLang="en-US" sz="2800" dirty="0"/>
              <a:t> Forms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20100C-AF7E-9C4B-B8D1-9D8B1D66F43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685800" lvl="2" indent="0">
              <a:buNone/>
            </a:pPr>
            <a:endParaRPr lang="en-US" sz="1200" dirty="0"/>
          </a:p>
          <a:p>
            <a:r>
              <a:rPr lang="en-US" dirty="0"/>
              <a:t>RIH forms can be found at: </a:t>
            </a:r>
            <a:br>
              <a:rPr lang="en-US" dirty="0"/>
            </a:br>
            <a:r>
              <a:rPr lang="en-US" dirty="0">
                <a:hlinkClick r:id="rId3"/>
              </a:rPr>
              <a:t>www.rihousing.com/program-bulletins/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41D863-B31E-4B51-9986-12A3325C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101 </a:t>
            </a:r>
            <a:r>
              <a:rPr lang="en-US" sz="2400" i="1" dirty="0"/>
              <a:t>(cont.) </a:t>
            </a:r>
            <a:r>
              <a:rPr lang="en-US" sz="2400" dirty="0"/>
              <a:t>– LIHTC Forms and Documents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0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23A31A-9F6C-5945-B916-3BF2D1778A03}"/>
              </a:ext>
            </a:extLst>
          </p:cNvPr>
          <p:cNvSpPr/>
          <p:nvPr/>
        </p:nvSpPr>
        <p:spPr>
          <a:xfrm>
            <a:off x="7600950" y="5264081"/>
            <a:ext cx="135010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EF146-E322-4AC3-9B2F-A16CFEA5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New</a:t>
            </a:r>
            <a:r>
              <a:rPr lang="en-US" dirty="0"/>
              <a:t>…RIHousing.com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C8841-BFE0-44CD-A77F-61FB5804D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2" y="1303285"/>
            <a:ext cx="8563432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80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New Executive Director</a:t>
            </a:r>
          </a:p>
          <a:p>
            <a:endParaRPr lang="en-US" sz="800" dirty="0"/>
          </a:p>
          <a:p>
            <a:r>
              <a:rPr lang="en-US" sz="3600" dirty="0"/>
              <a:t>Department Merger</a:t>
            </a:r>
          </a:p>
          <a:p>
            <a:endParaRPr lang="en-US" sz="800" dirty="0"/>
          </a:p>
          <a:p>
            <a:r>
              <a:rPr lang="en-US" sz="3600" dirty="0"/>
              <a:t>LEAN Processes</a:t>
            </a:r>
          </a:p>
          <a:p>
            <a:endParaRPr lang="en-US" sz="800" dirty="0"/>
          </a:p>
          <a:p>
            <a:r>
              <a:rPr lang="en-US" sz="3600" dirty="0"/>
              <a:t>New LIHTC Compliance Manual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RIHousing Updates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7A844F-CA4B-47B7-8469-0486DFAB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749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D887741-F1A1-423B-B53E-092ACE2750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668" y="1235909"/>
            <a:ext cx="8370094" cy="49357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Inspection changes</a:t>
            </a:r>
          </a:p>
          <a:p>
            <a:pPr marL="0" indent="0">
              <a:buNone/>
            </a:pPr>
            <a:endParaRPr lang="en-US" sz="200" b="1" dirty="0"/>
          </a:p>
          <a:p>
            <a:r>
              <a:rPr lang="en-US" b="1" dirty="0"/>
              <a:t>LIHTC files and units to be reviewed </a:t>
            </a:r>
          </a:p>
          <a:p>
            <a:pPr lvl="1"/>
            <a:r>
              <a:rPr lang="en-US" sz="2400" dirty="0"/>
              <a:t>Regulations approved 2/13/19, Published 2/26/19</a:t>
            </a:r>
          </a:p>
          <a:p>
            <a:pPr lvl="1"/>
            <a:r>
              <a:rPr lang="en-US" sz="2400" dirty="0"/>
              <a:t>Amended the compliance monitoring requirements for LIHTC projects</a:t>
            </a:r>
          </a:p>
          <a:p>
            <a:pPr lvl="1"/>
            <a:r>
              <a:rPr lang="en-US" sz="2400" dirty="0"/>
              <a:t>Effective 1/01/2020</a:t>
            </a:r>
          </a:p>
          <a:p>
            <a:pPr lvl="2"/>
            <a:endParaRPr lang="en-US" sz="200" i="1" dirty="0"/>
          </a:p>
          <a:p>
            <a:r>
              <a:rPr lang="en-US" b="1" dirty="0"/>
              <a:t>REAC</a:t>
            </a:r>
          </a:p>
          <a:p>
            <a:pPr lvl="1"/>
            <a:r>
              <a:rPr lang="en-US" sz="2400" dirty="0"/>
              <a:t>HUD Notice 19-013</a:t>
            </a:r>
          </a:p>
          <a:p>
            <a:pPr lvl="1"/>
            <a:r>
              <a:rPr lang="en-US" sz="2400" dirty="0"/>
              <a:t>Inspection Notification &amp; Consequences</a:t>
            </a:r>
          </a:p>
          <a:p>
            <a:pPr lvl="1"/>
            <a:r>
              <a:rPr lang="en-US" sz="2400" dirty="0"/>
              <a:t>30 days to implement</a:t>
            </a:r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LIHTC /Multifamily Compliance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29F12C-F687-4F88-BD3B-1AB16914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26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6BE15DA-C75E-45F2-A0DF-AC90FF2BB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668" y="1265726"/>
            <a:ext cx="5924062" cy="40744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latin typeface="Myriad Pro" panose="020B0503030403020204" pitchFamily="34" charset="0"/>
              </a:rPr>
              <a:t>Inspection Changes</a:t>
            </a:r>
          </a:p>
          <a:p>
            <a:r>
              <a:rPr lang="en-US" sz="2600" dirty="0"/>
              <a:t>Sample Size</a:t>
            </a:r>
          </a:p>
          <a:p>
            <a:pPr lvl="1"/>
            <a:r>
              <a:rPr lang="en-US" sz="2200" dirty="0"/>
              <a:t>Required min. sample size based on “the Chart”</a:t>
            </a:r>
          </a:p>
          <a:p>
            <a:pPr lvl="1"/>
            <a:r>
              <a:rPr lang="en-US" sz="2200" dirty="0"/>
              <a:t>Separate Projects ?</a:t>
            </a:r>
          </a:p>
          <a:p>
            <a:pPr lvl="2"/>
            <a:r>
              <a:rPr lang="en-US" sz="2000" dirty="0"/>
              <a:t>8609, Line 8b determines the number of projects at a site</a:t>
            </a:r>
          </a:p>
          <a:p>
            <a:pPr lvl="2"/>
            <a:r>
              <a:rPr lang="en-US" sz="2000" dirty="0"/>
              <a:t>Each building may be treated as a separate project</a:t>
            </a:r>
          </a:p>
          <a:p>
            <a:pPr lvl="3"/>
            <a:r>
              <a:rPr lang="en-US" sz="2000" dirty="0"/>
              <a:t>Likely subject to increased compliance monitoring requirements</a:t>
            </a:r>
          </a:p>
          <a:p>
            <a:endParaRPr lang="en-US" sz="2800" dirty="0">
              <a:latin typeface="Myriad Pro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0FAD45-2AE3-442E-860D-E04DDC98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LIHTC Multifamily Compliance </a:t>
            </a:r>
            <a:r>
              <a:rPr lang="en-US" sz="2400" i="1" dirty="0">
                <a:solidFill>
                  <a:prstClr val="white"/>
                </a:solidFill>
              </a:rPr>
              <a:t>(cont.)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66931-4DD9-445E-8CF6-2D957F62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00" y="5480455"/>
            <a:ext cx="5350669" cy="6215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B16595-5DEE-43F0-A563-DD3D5798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553" y="1394935"/>
            <a:ext cx="2545821" cy="32999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1FEB954-6A9C-4ECD-9DED-BC94B8D89097}"/>
              </a:ext>
            </a:extLst>
          </p:cNvPr>
          <p:cNvSpPr/>
          <p:nvPr/>
        </p:nvSpPr>
        <p:spPr>
          <a:xfrm>
            <a:off x="500381" y="5838736"/>
            <a:ext cx="5661349" cy="2632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78703-A3A1-475A-AE12-E43982A4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45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316EE7-277E-0A49-B2FE-9ABA8D5D35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5213" y="1816401"/>
            <a:ext cx="5551161" cy="4917772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000" b="1" dirty="0"/>
              <a:t>Example 1</a:t>
            </a:r>
          </a:p>
          <a:p>
            <a:pPr marL="457200" indent="-342900"/>
            <a:r>
              <a:rPr lang="en-US" sz="2000" dirty="0"/>
              <a:t>Owner selected “No” on item 8b</a:t>
            </a:r>
          </a:p>
          <a:p>
            <a:pPr marL="800100" lvl="1" indent="-342900"/>
            <a:r>
              <a:rPr lang="en-US" dirty="0"/>
              <a:t>Each building is a project</a:t>
            </a:r>
          </a:p>
          <a:p>
            <a:pPr marL="457200" indent="-342900"/>
            <a:r>
              <a:rPr lang="en-US" sz="2000" dirty="0"/>
              <a:t>Large Scattered Site</a:t>
            </a:r>
          </a:p>
          <a:p>
            <a:pPr marL="800100" lvl="1" indent="-342900"/>
            <a:r>
              <a:rPr lang="en-US" dirty="0"/>
              <a:t>20 buildings</a:t>
            </a:r>
          </a:p>
          <a:p>
            <a:pPr marL="800100" lvl="1" indent="-342900"/>
            <a:r>
              <a:rPr lang="en-US" dirty="0"/>
              <a:t>1 – 5 units in each building</a:t>
            </a:r>
          </a:p>
          <a:p>
            <a:pPr marL="457200" indent="-342900"/>
            <a:r>
              <a:rPr lang="en-US" sz="2000" dirty="0"/>
              <a:t>100% of files/units will be inspected</a:t>
            </a:r>
          </a:p>
          <a:p>
            <a:pPr marL="800100" lvl="1" indent="-342900"/>
            <a:r>
              <a:rPr lang="en-US" dirty="0"/>
              <a:t>At least once every three years</a:t>
            </a:r>
          </a:p>
          <a:p>
            <a:pPr marL="800100" lvl="1" indent="-342900"/>
            <a:endParaRPr lang="en-US" sz="2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Example 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One building = One project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200 units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24 files/units will be inspected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At least once every three years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LIHTC Multifamily Compliance </a:t>
            </a:r>
            <a:r>
              <a:rPr lang="en-US" sz="2400" i="1" dirty="0">
                <a:solidFill>
                  <a:prstClr val="white"/>
                </a:solidFill>
              </a:rPr>
              <a:t>(cont.)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FE581BC-53C4-47B6-BC4A-CA01248AA2E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240632" y="1874997"/>
            <a:ext cx="2798763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ABC67D-11BE-2140-B0BA-4D89AB6AA355}"/>
              </a:ext>
            </a:extLst>
          </p:cNvPr>
          <p:cNvSpPr txBox="1"/>
          <p:nvPr/>
        </p:nvSpPr>
        <p:spPr>
          <a:xfrm>
            <a:off x="221196" y="1238596"/>
            <a:ext cx="851574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yriad Pro" panose="020B0503030403020204" pitchFamily="34" charset="0"/>
              </a:rPr>
              <a:t>LIHTC Inspection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DCE4A-3BD5-4C0C-9D2A-4BF68CFF7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90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5A013-0FD4-4B12-A7A6-0FFBEB01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LIHTC Projects: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Allow tenant self certification of annual income, including income from assets in 100% LIHTC projects</a:t>
            </a:r>
          </a:p>
          <a:p>
            <a:pPr lvl="0"/>
            <a:endParaRPr lang="en-US" sz="800" dirty="0"/>
          </a:p>
          <a:p>
            <a:pPr lvl="0"/>
            <a:r>
              <a:rPr lang="en-US" dirty="0"/>
              <a:t>Assets less than $5000, no 3</a:t>
            </a:r>
            <a:r>
              <a:rPr lang="en-US" baseline="30000" dirty="0"/>
              <a:t>rd</a:t>
            </a:r>
            <a:r>
              <a:rPr lang="en-US" dirty="0"/>
              <a:t> party verification required</a:t>
            </a:r>
          </a:p>
          <a:p>
            <a:pPr lvl="0"/>
            <a:endParaRPr lang="en-US" sz="800" dirty="0"/>
          </a:p>
          <a:p>
            <a:pPr lvl="0"/>
            <a:r>
              <a:rPr lang="en-US" dirty="0"/>
              <a:t>REAC inspection performed during the current calendar year suffices as annual physical inspection for LIHTC compliance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700" dirty="0"/>
              <a:t>IRS Guidelines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47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36AA3B-2E46-41C9-A487-28F1C89486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0051" y="1391743"/>
            <a:ext cx="4867054" cy="3836239"/>
          </a:xfrm>
        </p:spPr>
        <p:txBody>
          <a:bodyPr/>
          <a:lstStyle/>
          <a:p>
            <a:pPr lvl="0"/>
            <a:r>
              <a:rPr lang="en-US" dirty="0"/>
              <a:t>Contracted with Costello Compliance, a nationally recognized industry leader and expert in LIHTC compliance</a:t>
            </a:r>
          </a:p>
          <a:p>
            <a:pPr lvl="0"/>
            <a:endParaRPr lang="en-US" sz="200" dirty="0"/>
          </a:p>
          <a:p>
            <a:pPr lvl="0"/>
            <a:r>
              <a:rPr lang="en-US" dirty="0"/>
              <a:t>Developed specifically for owners and managers of LIHTC developments in Rhode Island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2D14DB-AA25-44CC-A7A0-5F47FDB79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58" y="1391744"/>
            <a:ext cx="3249823" cy="44769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0B310DE-4415-FE44-8C54-4D0031E1B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123827"/>
            <a:ext cx="8650864" cy="1001588"/>
          </a:xfrm>
        </p:spPr>
        <p:txBody>
          <a:bodyPr/>
          <a:lstStyle/>
          <a:p>
            <a:r>
              <a:rPr lang="en-US" dirty="0"/>
              <a:t>NEW: LIHTC </a:t>
            </a:r>
            <a:r>
              <a:rPr lang="en-US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Compliance Manual</a:t>
            </a:r>
            <a:endParaRPr lang="en-US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3C9B0B-D9E4-473D-AEF0-9D988284E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30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57677D-76E6-4878-9ED0-9948BFC1BC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lvl="0"/>
            <a:r>
              <a:rPr lang="en-US" sz="2400" dirty="0"/>
              <a:t>Reflects significant changes in policy at RIHousing </a:t>
            </a:r>
          </a:p>
          <a:p>
            <a:pPr lvl="0"/>
            <a:endParaRPr lang="en-US" sz="200" dirty="0"/>
          </a:p>
          <a:p>
            <a:pPr lvl="0"/>
            <a:r>
              <a:rPr lang="en-US" sz="2400" dirty="0"/>
              <a:t>Scaled back non-regulatory RIHousing requirements</a:t>
            </a:r>
          </a:p>
          <a:p>
            <a:pPr lvl="0"/>
            <a:endParaRPr lang="en-US" sz="200" dirty="0"/>
          </a:p>
          <a:p>
            <a:pPr lvl="0"/>
            <a:r>
              <a:rPr lang="en-US" sz="2400" dirty="0"/>
              <a:t>Consistent with HUD methods</a:t>
            </a:r>
          </a:p>
          <a:p>
            <a:pPr lvl="0"/>
            <a:endParaRPr lang="en-US" sz="200" dirty="0"/>
          </a:p>
          <a:p>
            <a:pPr lvl="0"/>
            <a:r>
              <a:rPr lang="en-US" sz="2400" dirty="0"/>
              <a:t>Consistent with IRS guidance and industry best practices</a:t>
            </a:r>
          </a:p>
          <a:p>
            <a:pPr lvl="0"/>
            <a:endParaRPr lang="en-US" sz="200" dirty="0"/>
          </a:p>
          <a:p>
            <a:r>
              <a:rPr lang="en-US" dirty="0"/>
              <a:t>Discusses LIHTC compliance intricacies </a:t>
            </a:r>
          </a:p>
          <a:p>
            <a:endParaRPr lang="en-US" sz="200" dirty="0"/>
          </a:p>
          <a:p>
            <a:r>
              <a:rPr lang="en-US" dirty="0"/>
              <a:t>Includes the new “Average Income Test”</a:t>
            </a:r>
          </a:p>
          <a:p>
            <a:endParaRPr lang="en-US" sz="200" dirty="0"/>
          </a:p>
          <a:p>
            <a:r>
              <a:rPr lang="en-US" dirty="0"/>
              <a:t>Case studies and recommendations</a:t>
            </a:r>
          </a:p>
          <a:p>
            <a:endParaRPr lang="en-US" sz="200" dirty="0"/>
          </a:p>
          <a:p>
            <a:r>
              <a:rPr lang="en-US" dirty="0"/>
              <a:t>Multiple program guide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5212C1-1475-40EB-A20B-5BB4A6B2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NEW: LIHTC Compliance Manual </a:t>
            </a:r>
            <a:r>
              <a:rPr lang="en-US" sz="2400" i="1" dirty="0">
                <a:solidFill>
                  <a:prstClr val="white"/>
                </a:solidFill>
              </a:rPr>
              <a:t>(cont.)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A5386-5D92-45CE-9707-E29ED67B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168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E75489-0A25-4208-B3CE-E79CDC808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5226" y="1355178"/>
            <a:ext cx="4562536" cy="4846330"/>
          </a:xfrm>
        </p:spPr>
        <p:txBody>
          <a:bodyPr/>
          <a:lstStyle/>
          <a:p>
            <a:r>
              <a:rPr lang="en-US" dirty="0"/>
              <a:t>Easily searchable in pdf format</a:t>
            </a:r>
          </a:p>
          <a:p>
            <a:endParaRPr lang="en-US" sz="200" dirty="0"/>
          </a:p>
          <a:p>
            <a:r>
              <a:rPr lang="en-US" dirty="0"/>
              <a:t>Clickable Table of Contents</a:t>
            </a:r>
          </a:p>
          <a:p>
            <a:endParaRPr lang="en-US" sz="200" dirty="0"/>
          </a:p>
          <a:p>
            <a:r>
              <a:rPr lang="en-US" dirty="0"/>
              <a:t>Index</a:t>
            </a:r>
          </a:p>
          <a:p>
            <a:endParaRPr lang="en-US" sz="200" dirty="0"/>
          </a:p>
          <a:p>
            <a:r>
              <a:rPr lang="en-US" dirty="0"/>
              <a:t>Charts and flow charts</a:t>
            </a:r>
          </a:p>
          <a:p>
            <a:endParaRPr lang="en-US" sz="200" dirty="0"/>
          </a:p>
          <a:p>
            <a:r>
              <a:rPr lang="en-US" dirty="0"/>
              <a:t>FAQs </a:t>
            </a:r>
          </a:p>
          <a:p>
            <a:pPr lvl="1"/>
            <a:r>
              <a:rPr lang="en-US" dirty="0">
                <a:hlinkClick r:id="rId2"/>
              </a:rPr>
              <a:t>www.rihousing.com/compliance</a:t>
            </a:r>
            <a:r>
              <a:rPr lang="en-US" dirty="0"/>
              <a:t> </a:t>
            </a:r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</a:rPr>
              <a:t>NEW: LIHTC Compliance Manual Features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E4BB43-5D42-EB45-8B94-5D6ADFE0C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1" r="3351"/>
          <a:stretch/>
        </p:blipFill>
        <p:spPr>
          <a:xfrm>
            <a:off x="1692181" y="1355178"/>
            <a:ext cx="2186609" cy="30575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4F481-FC93-E44D-BE40-417381005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38" y="3787283"/>
            <a:ext cx="2855291" cy="15811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726E7-37B9-469E-8FB7-F2054634F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924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13C9A19-70C5-4DD0-91B6-EBB1B090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48" y="2048163"/>
            <a:ext cx="4860235" cy="772838"/>
          </a:xfrm>
        </p:spPr>
        <p:txBody>
          <a:bodyPr/>
          <a:lstStyle/>
          <a:p>
            <a:r>
              <a:rPr lang="en-US" dirty="0"/>
              <a:t>Questions?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57A99-4753-4F6B-9BBA-37119DF7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590288E-107D-4DF7-8FA0-3D9AAD5AC4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8648" y="2984426"/>
            <a:ext cx="8303173" cy="3187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Email:</a:t>
            </a:r>
          </a:p>
          <a:p>
            <a:pPr marL="0" indent="0">
              <a:buNone/>
            </a:pPr>
            <a:r>
              <a:rPr lang="en-US" sz="3200" dirty="0">
                <a:hlinkClick r:id="rId2"/>
              </a:rPr>
              <a:t>LIHTCManualQuestions@rihousing.com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626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0093510-B8FB-F84D-8A3E-698AAF25AB4D}"/>
              </a:ext>
            </a:extLst>
          </p:cNvPr>
          <p:cNvSpPr txBox="1">
            <a:spLocks/>
          </p:cNvSpPr>
          <p:nvPr/>
        </p:nvSpPr>
        <p:spPr>
          <a:xfrm>
            <a:off x="105510" y="2401957"/>
            <a:ext cx="8650864" cy="1452430"/>
          </a:xfrm>
          <a:prstGeom prst="rect">
            <a:avLst/>
          </a:prstGeom>
          <a:solidFill>
            <a:srgbClr val="7DBDCE"/>
          </a:solidFill>
        </p:spPr>
        <p:txBody>
          <a:bodyPr vert="horz" lIns="45720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NEW LIHTC Compliance Manual Demonstration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57A99-4753-4F6B-9BBA-37119DF7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13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C2C3C-B92E-2C44-BA73-423D7D5F8B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RIHousing LIHTC Policies 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D595DCFE-F545-40FD-9AD5-C637F77EF3D2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070167914"/>
              </p:ext>
            </p:extLst>
          </p:nvPr>
        </p:nvGraphicFramePr>
        <p:xfrm>
          <a:off x="132491" y="1277044"/>
          <a:ext cx="8623883" cy="5444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369">
                  <a:extLst>
                    <a:ext uri="{9D8B030D-6E8A-4147-A177-3AD203B41FA5}">
                      <a16:colId xmlns:a16="http://schemas.microsoft.com/office/drawing/2014/main" val="1166615687"/>
                    </a:ext>
                  </a:extLst>
                </a:gridCol>
                <a:gridCol w="4299514">
                  <a:extLst>
                    <a:ext uri="{9D8B030D-6E8A-4147-A177-3AD203B41FA5}">
                      <a16:colId xmlns:a16="http://schemas.microsoft.com/office/drawing/2014/main" val="4026924572"/>
                    </a:ext>
                  </a:extLst>
                </a:gridCol>
              </a:tblGrid>
              <a:tr h="3334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yriad Pro" panose="020B0503030403020204" pitchFamily="34" charset="0"/>
                        </a:rPr>
                        <a:t>Before</a:t>
                      </a:r>
                    </a:p>
                  </a:txBody>
                  <a:tcPr marL="74187" marR="74187" marT="37093" marB="37093" anchor="ctr">
                    <a:solidFill>
                      <a:srgbClr val="0055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yriad Pro" panose="020B0503030403020204" pitchFamily="34" charset="0"/>
                        </a:rPr>
                        <a:t>After</a:t>
                      </a:r>
                    </a:p>
                  </a:txBody>
                  <a:tcPr marL="74187" marR="74187" marT="37093" marB="37093" anchor="ctr">
                    <a:solidFill>
                      <a:srgbClr val="0055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232381"/>
                  </a:ext>
                </a:extLst>
              </a:tr>
              <a:tr h="15742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 Waivers</a:t>
                      </a:r>
                    </a:p>
                    <a:p>
                      <a:pPr marL="171450" marR="0" indent="-1714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Owners needed to request</a:t>
                      </a:r>
                    </a:p>
                    <a:p>
                      <a:pPr marL="171450" marR="0" indent="-1714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Seldom approved</a:t>
                      </a:r>
                    </a:p>
                    <a:p>
                      <a:pPr marL="171450" marR="0" indent="-1714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Applicable with year 3 of tenancy</a:t>
                      </a:r>
                    </a:p>
                  </a:txBody>
                  <a:tcPr marL="55640" marR="5564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038" marR="0" lvl="0" indent="-173038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b="1" dirty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Abbreviated Certifications allowed only for 100% LIHTC projects</a:t>
                      </a:r>
                    </a:p>
                    <a:p>
                      <a:pPr marL="173038" marR="0" lvl="0" indent="-173038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b="1" dirty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Owner must request and receive approval for Abbreviated Annual Certification (AAC)</a:t>
                      </a:r>
                    </a:p>
                    <a:p>
                      <a:pPr marL="173038" marR="0" lvl="0" indent="-173038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b="1" dirty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Owners of 100% LIHTC projects upon approval  are allowed to conduct an Abbreviated AR Certification for </a:t>
                      </a:r>
                      <a:r>
                        <a:rPr lang="en-US" sz="1200" b="1" u="sng" dirty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years after IC/MI</a:t>
                      </a:r>
                      <a:r>
                        <a:rPr lang="en-US" sz="1200" b="1" dirty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2900" marR="0" lvl="0" indent="-3429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1000" b="1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40" marR="5564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970090"/>
                  </a:ext>
                </a:extLst>
              </a:tr>
              <a:tr h="1035270">
                <a:tc>
                  <a:txBody>
                    <a:bodyPr/>
                    <a:lstStyle/>
                    <a:p>
                      <a:pPr lvl="0" algn="l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Annual income calculations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Must use highest amount 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Averaging hours not allowed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If tenant works 35 - 40 hrs., calculate 40 hrs.</a:t>
                      </a:r>
                    </a:p>
                  </a:txBody>
                  <a:tcPr marL="74187" marR="74187" marT="37093" marB="3709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Allow Section 8 method of averaging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Tenant works 34-40 hrs./week, HUD calculates this as average of 37 hrs.</a:t>
                      </a:r>
                    </a:p>
                  </a:txBody>
                  <a:tcPr marL="74187" marR="74187" marT="37093" marB="370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391780"/>
                  </a:ext>
                </a:extLst>
              </a:tr>
              <a:tr h="1035270"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Range of paystubs to calculate annual income</a:t>
                      </a:r>
                    </a:p>
                    <a:p>
                      <a:pPr algn="l"/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RIHousing policy: 4 - 6 , strongly recommended 6 paystubs</a:t>
                      </a:r>
                      <a:endParaRPr lang="en-US" sz="1200" b="1" dirty="0">
                        <a:latin typeface="Myriad Pro" panose="020B0503030403020204" pitchFamily="34" charset="0"/>
                      </a:endParaRPr>
                    </a:p>
                  </a:txBody>
                  <a:tcPr marL="74187" marR="74187" marT="37093" marB="3709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Suggest 2 months of pay history to align with HOME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Require 2-month minimum when using paystubs to verify employment income</a:t>
                      </a:r>
                    </a:p>
                  </a:txBody>
                  <a:tcPr marL="74187" marR="74187" marT="37093" marB="370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68533"/>
                  </a:ext>
                </a:extLst>
              </a:tr>
              <a:tr h="461332">
                <a:tc>
                  <a:txBody>
                    <a:bodyPr/>
                    <a:lstStyle/>
                    <a:p>
                      <a:pPr algn="l"/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Rent increase $25 every 6 months w/o approval</a:t>
                      </a:r>
                    </a:p>
                    <a:p>
                      <a:pPr algn="l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More than $25, requires approval</a:t>
                      </a:r>
                    </a:p>
                    <a:p>
                      <a:pPr algn="l"/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200" b="1" dirty="0">
                        <a:latin typeface="Myriad Pro" panose="020B0503030403020204" pitchFamily="34" charset="0"/>
                      </a:endParaRPr>
                    </a:p>
                  </a:txBody>
                  <a:tcPr marL="74187" marR="74187" marT="37093" marB="3709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Rent increase more than 5% needs pre-approval</a:t>
                      </a:r>
                      <a:endParaRPr lang="en-US" sz="1200" b="1" dirty="0">
                        <a:latin typeface="Myriad Pro" panose="020B0503030403020204" pitchFamily="34" charset="0"/>
                      </a:endParaRPr>
                    </a:p>
                  </a:txBody>
                  <a:tcPr marL="74187" marR="74187" marT="37093" marB="3709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49562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6C5E5-DB80-41EB-9F9E-F7C62D9C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69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668" y="1265725"/>
            <a:ext cx="8370094" cy="509062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Introductions</a:t>
            </a:r>
          </a:p>
          <a:p>
            <a:pPr>
              <a:spcBef>
                <a:spcPts val="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sz="2800" dirty="0"/>
              <a:t>Navigating RIHousing website</a:t>
            </a:r>
          </a:p>
          <a:p>
            <a:pPr>
              <a:spcBef>
                <a:spcPts val="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sz="2800" dirty="0"/>
              <a:t>LIHTC 101</a:t>
            </a:r>
          </a:p>
          <a:p>
            <a:pPr>
              <a:spcBef>
                <a:spcPts val="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sz="2800" dirty="0"/>
              <a:t>Compliance Manual </a:t>
            </a:r>
          </a:p>
          <a:p>
            <a:pPr>
              <a:spcBef>
                <a:spcPts val="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sz="2800" dirty="0"/>
              <a:t>Asset Management</a:t>
            </a:r>
          </a:p>
          <a:p>
            <a:pPr>
              <a:spcBef>
                <a:spcPts val="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sz="2800" dirty="0"/>
              <a:t>LIHTC and Other Programs</a:t>
            </a:r>
          </a:p>
          <a:p>
            <a:pPr>
              <a:spcBef>
                <a:spcPts val="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sz="2800" dirty="0"/>
              <a:t>Q &amp; 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123827"/>
            <a:ext cx="8650864" cy="1001588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F29A93-B8FF-40F1-A65D-856DFD74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05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DFEEB-5C48-4181-914C-155A4F50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CE93A-32E9-4D40-9ADD-FB1A5F18F7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RIHousing LIHTC Policies </a:t>
            </a:r>
            <a:r>
              <a:rPr lang="en-US" sz="2700" i="1" dirty="0"/>
              <a:t>(cont.) 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B14A85-6912-184D-8CFB-A3C9A8B57102}"/>
              </a:ext>
            </a:extLst>
          </p:cNvPr>
          <p:cNvSpPr/>
          <p:nvPr/>
        </p:nvSpPr>
        <p:spPr>
          <a:xfrm>
            <a:off x="7315200" y="5082139"/>
            <a:ext cx="1591132" cy="1119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3FE32F-04C7-46E2-B44B-B0C66AD47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93764"/>
              </p:ext>
            </p:extLst>
          </p:nvPr>
        </p:nvGraphicFramePr>
        <p:xfrm>
          <a:off x="237668" y="1265726"/>
          <a:ext cx="8518706" cy="49357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2120">
                  <a:extLst>
                    <a:ext uri="{9D8B030D-6E8A-4147-A177-3AD203B41FA5}">
                      <a16:colId xmlns:a16="http://schemas.microsoft.com/office/drawing/2014/main" val="3224169614"/>
                    </a:ext>
                  </a:extLst>
                </a:gridCol>
                <a:gridCol w="207783">
                  <a:extLst>
                    <a:ext uri="{9D8B030D-6E8A-4147-A177-3AD203B41FA5}">
                      <a16:colId xmlns:a16="http://schemas.microsoft.com/office/drawing/2014/main" val="1554775843"/>
                    </a:ext>
                  </a:extLst>
                </a:gridCol>
                <a:gridCol w="4428803">
                  <a:extLst>
                    <a:ext uri="{9D8B030D-6E8A-4147-A177-3AD203B41FA5}">
                      <a16:colId xmlns:a16="http://schemas.microsoft.com/office/drawing/2014/main" val="1661595519"/>
                    </a:ext>
                  </a:extLst>
                </a:gridCol>
              </a:tblGrid>
              <a:tr h="6492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Myriad Pro" panose="020B0503030403020204" pitchFamily="34" charset="0"/>
                        </a:rPr>
                        <a:t>Before</a:t>
                      </a:r>
                      <a:endParaRPr lang="en-US" sz="16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55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After</a:t>
                      </a:r>
                      <a:endParaRPr lang="en-US" sz="16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55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766651"/>
                  </a:ext>
                </a:extLst>
              </a:tr>
              <a:tr h="4286490"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HUD form 9887 allowed</a:t>
                      </a:r>
                    </a:p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LIHTC Lease addendum must be used with all lease forms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Lease Agreement: 1-year term minimum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9887 not allowed unless HUD funding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LIHTC Lease addendum not allowed with HUD lease forms *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HUD Approved 10/2/19</a:t>
                      </a:r>
                    </a:p>
                    <a:p>
                      <a:pPr marL="342900" marR="0" lvl="0" indent="-3429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Lease Agreement: 6-month term minimum</a:t>
                      </a:r>
                    </a:p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884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71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26C4D-A11A-4474-950F-18398F25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1. RIHousing issues a QAP on an annual basis. </a:t>
            </a:r>
            <a:r>
              <a:rPr lang="en-US" sz="2200" dirty="0"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 or False?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2. In an acquisition rehab project, the Placed-in-Service date is found on the 8823 form. True or </a:t>
            </a:r>
            <a:r>
              <a:rPr lang="en-US" sz="2200" dirty="0"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? 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3.  Owner/agent must be familiar with the extended use agreement (LURA) because it establishes the necessary occupancy and affordability requirements. </a:t>
            </a:r>
            <a:r>
              <a:rPr lang="en-US" sz="2200" dirty="0"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 or False?</a:t>
            </a:r>
          </a:p>
          <a:p>
            <a:pPr marL="285750" marR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4.  LIHTC regulations specify that owner/agent should not count the assets of minor children. True or </a:t>
            </a:r>
            <a:r>
              <a:rPr lang="en-US" sz="2200" dirty="0"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5.  The value of an asset that has been disposed for less than fair market value should be counted for two years. </a:t>
            </a:r>
            <a:r>
              <a:rPr lang="en-US" sz="2200" dirty="0"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 or False?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LIHTC Quiz Answers</a:t>
            </a:r>
          </a:p>
        </p:txBody>
      </p:sp>
    </p:spTree>
    <p:extLst>
      <p:ext uri="{BB962C8B-B14F-4D97-AF65-F5344CB8AC3E}">
        <p14:creationId xmlns:p14="http://schemas.microsoft.com/office/powerpoint/2010/main" val="1638067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26C4D-A11A-4474-950F-18398F25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457200" indent="-457200">
              <a:lnSpc>
                <a:spcPct val="105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Katie receives Social Security Disability Insurance and has a Rep Payee.  Katie claims she has no assets.  No further action is required on the part of the property manager. True or </a:t>
            </a:r>
            <a:r>
              <a:rPr lang="en-US" sz="2200" dirty="0"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514350" marR="0" lvl="0" indent="-5143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verified that Pauly D. receives gross employment income of $342.50/week, and only works 32 weeks per year.  According to LIHTC rules, the managing agent will annualize his income and compute the wages based on 52 weeks.  True or </a:t>
            </a:r>
            <a:r>
              <a:rPr lang="en-US" sz="22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Ralph gives his mom $225 monthly to pay her utility bills, his mom lives alone in a LIHTC unit. According to LIHTC regulations, the amount Ralph gives his mom is excluded from her annual 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income because it is for her basic utilities.  True  or </a:t>
            </a:r>
            <a:r>
              <a:rPr lang="en-US" sz="22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LIHTC Quiz Answers</a:t>
            </a:r>
          </a:p>
        </p:txBody>
      </p:sp>
    </p:spTree>
    <p:extLst>
      <p:ext uri="{BB962C8B-B14F-4D97-AF65-F5344CB8AC3E}">
        <p14:creationId xmlns:p14="http://schemas.microsoft.com/office/powerpoint/2010/main" val="2779258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EB3CF4-4A53-2043-A63D-1F8B3E48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25EF2-25BA-F14B-A84C-F61CF72B5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An applicant’s employer indicates that the applicant will work 36-40 hours a week in the coming year. What number of hours should be used in calculating annual income?  </a:t>
            </a:r>
            <a:b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Answer:   36      </a:t>
            </a:r>
            <a:r>
              <a:rPr lang="en-US" b="1" dirty="0"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38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      40	  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It is acceptable to calculate income using different methods for different applicants to ensure that all households are income qualified at move-in.  True or </a:t>
            </a:r>
            <a:r>
              <a:rPr lang="en-US" dirty="0"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D2CC76-BEB2-F949-8BB3-8C23E759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71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1B59D3-C490-415A-978A-A9F12483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256" y="1278942"/>
            <a:ext cx="8370094" cy="4565213"/>
          </a:xfrm>
        </p:spPr>
        <p:txBody>
          <a:bodyPr>
            <a:noAutofit/>
          </a:bodyPr>
          <a:lstStyle/>
          <a:p>
            <a:endParaRPr lang="en-US" sz="200" dirty="0"/>
          </a:p>
          <a:p>
            <a:r>
              <a:rPr lang="en-US" dirty="0"/>
              <a:t>LIHTC Lease Addendum </a:t>
            </a:r>
            <a:r>
              <a:rPr lang="en-US" sz="1800" b="1" dirty="0">
                <a:solidFill>
                  <a:srgbClr val="FF0000"/>
                </a:solidFill>
              </a:rPr>
              <a:t>APPROVED by HUD 10.2.19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sz="200" dirty="0"/>
          </a:p>
          <a:p>
            <a:endParaRPr lang="en-US" sz="200" dirty="0"/>
          </a:p>
          <a:p>
            <a:endParaRPr lang="en-US" sz="200" dirty="0"/>
          </a:p>
          <a:p>
            <a:endParaRPr lang="en-US" sz="200" dirty="0"/>
          </a:p>
          <a:p>
            <a:r>
              <a:rPr lang="en-US" dirty="0"/>
              <a:t>Current tenant certification not located in tenant file. If project is in compliance period, this is an 8823 finding. </a:t>
            </a:r>
          </a:p>
          <a:p>
            <a:endParaRPr lang="en-US" sz="200" dirty="0"/>
          </a:p>
          <a:p>
            <a:endParaRPr lang="en-US" sz="200" dirty="0"/>
          </a:p>
          <a:p>
            <a:endParaRPr lang="en-US" sz="200" dirty="0"/>
          </a:p>
          <a:p>
            <a:endParaRPr lang="en-US" sz="200" dirty="0"/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a full annual certification is not completed because   owner/agent has an old/existing annual recertification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(AR) waiver (from RIH or IRS) this will be a finding of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non-compliance.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LIHTC Policy Clarifications</a:t>
            </a:r>
          </a:p>
        </p:txBody>
      </p:sp>
    </p:spTree>
    <p:extLst>
      <p:ext uri="{BB962C8B-B14F-4D97-AF65-F5344CB8AC3E}">
        <p14:creationId xmlns:p14="http://schemas.microsoft.com/office/powerpoint/2010/main" val="2483372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F99FAD-4744-6448-9FD5-06B771F5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94AB6-B314-AD40-A30E-D3C74DEBF3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sz="200" dirty="0"/>
          </a:p>
          <a:p>
            <a:r>
              <a:rPr lang="en-US" dirty="0"/>
              <a:t>All applicants/tenants required to complete alimony affidavit and child support affidavit at IC, MI and AR, exception if AAC in place</a:t>
            </a:r>
          </a:p>
          <a:p>
            <a:endParaRPr lang="en-US" sz="200" dirty="0"/>
          </a:p>
          <a:p>
            <a:endParaRPr lang="en-US" sz="200" dirty="0"/>
          </a:p>
          <a:p>
            <a:endParaRPr lang="en-US" sz="200" dirty="0"/>
          </a:p>
          <a:p>
            <a:endParaRPr lang="en-US" sz="200" dirty="0"/>
          </a:p>
          <a:p>
            <a:r>
              <a:rPr lang="en-US" dirty="0"/>
              <a:t>Asset accounts with zero balance should be listed on TIC unless there is an AAC in place.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 Race and ethnicity data is required for data collection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purposes. These fields must be populated in WTC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and should also be on the TIC.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C0D61A-50FF-0947-99DF-FD83577B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Policy Clarifications </a:t>
            </a:r>
            <a:r>
              <a:rPr lang="en-US" sz="2400" i="1" dirty="0"/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1320105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ALL Initial or Move-in Certifications</a:t>
            </a:r>
          </a:p>
          <a:p>
            <a:r>
              <a:rPr lang="en-US" dirty="0"/>
              <a:t>Requires full certification with 3</a:t>
            </a:r>
            <a:r>
              <a:rPr lang="en-US" baseline="30000" dirty="0"/>
              <a:t>rd</a:t>
            </a:r>
            <a:r>
              <a:rPr lang="en-US" dirty="0"/>
              <a:t> party verification of income, assets &gt; $5,000 and student status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800" b="1" dirty="0"/>
              <a:t>100% LIHTC annuals</a:t>
            </a:r>
          </a:p>
          <a:p>
            <a:r>
              <a:rPr lang="en-US" dirty="0"/>
              <a:t>Once AAC has been approved, households can self certify annual income (including all assets), student status must be verified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/>
          </a:p>
          <a:p>
            <a:pPr marL="0" indent="0">
              <a:buNone/>
            </a:pPr>
            <a:r>
              <a:rPr lang="en-US" sz="2800" b="1" dirty="0"/>
              <a:t>Not 100% LIHTC annuals</a:t>
            </a:r>
          </a:p>
          <a:p>
            <a:r>
              <a:rPr lang="en-US" dirty="0"/>
              <a:t>Requires full certification with 3</a:t>
            </a:r>
            <a:r>
              <a:rPr lang="en-US" baseline="30000" dirty="0"/>
              <a:t>rd</a:t>
            </a:r>
            <a:r>
              <a:rPr lang="en-US" dirty="0"/>
              <a:t> party verification of income, assets &gt; $5,000 and student status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Policy Clarifications </a:t>
            </a:r>
            <a:r>
              <a:rPr lang="en-US" sz="2400" i="1" dirty="0"/>
              <a:t>(cont.)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E3D238-8909-4AD0-9653-85ABDDF5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66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40D370-C3D0-4CC3-85CC-7B474564D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85098-9A31-474A-8418-2C7693121D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668" y="1265726"/>
            <a:ext cx="3651160" cy="49357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/>
              <a:t>For all IC/MI files</a:t>
            </a:r>
            <a:endParaRPr lang="en-US" b="1" dirty="0"/>
          </a:p>
          <a:p>
            <a:r>
              <a:rPr lang="en-US" sz="1800" b="1" dirty="0"/>
              <a:t>Tenant income certification</a:t>
            </a:r>
            <a:r>
              <a:rPr lang="en-US" sz="1800" dirty="0"/>
              <a:t>(TIC)</a:t>
            </a:r>
          </a:p>
          <a:p>
            <a:r>
              <a:rPr lang="en-US" sz="1800" b="1" dirty="0"/>
              <a:t>LIHTC program student status affidavit</a:t>
            </a:r>
          </a:p>
          <a:p>
            <a:r>
              <a:rPr lang="en-US" sz="1800" b="1" dirty="0"/>
              <a:t>Recurring gifts affidavit</a:t>
            </a:r>
          </a:p>
          <a:p>
            <a:r>
              <a:rPr lang="en-US" sz="1800" b="1" dirty="0"/>
              <a:t>Certification of zero income </a:t>
            </a:r>
            <a:r>
              <a:rPr lang="en-US" sz="1800" dirty="0"/>
              <a:t>(if applicable)</a:t>
            </a:r>
          </a:p>
          <a:p>
            <a:r>
              <a:rPr lang="en-US" sz="1800" b="1" dirty="0"/>
              <a:t>Child support self affidavit </a:t>
            </a:r>
            <a:endParaRPr lang="en-US" sz="1800" dirty="0"/>
          </a:p>
          <a:p>
            <a:r>
              <a:rPr lang="en-US" sz="1800" b="1" dirty="0"/>
              <a:t>Alimony affidavit </a:t>
            </a:r>
            <a:endParaRPr lang="en-US" sz="1800" dirty="0"/>
          </a:p>
          <a:p>
            <a:r>
              <a:rPr lang="en-US" sz="1800" b="1" dirty="0"/>
              <a:t>Worksheet for income &amp; expenses or calculation tapes</a:t>
            </a:r>
          </a:p>
          <a:p>
            <a:r>
              <a:rPr lang="en-US" sz="1800" b="1" dirty="0"/>
              <a:t>Verification of income </a:t>
            </a:r>
          </a:p>
          <a:p>
            <a:r>
              <a:rPr lang="en-US" sz="1800" b="1" dirty="0"/>
              <a:t>Certification of assets less than $5,000   or</a:t>
            </a:r>
          </a:p>
          <a:p>
            <a:r>
              <a:rPr lang="en-US" sz="1800" b="1" dirty="0"/>
              <a:t>Verification of assets </a:t>
            </a:r>
            <a:endParaRPr lang="en-US" sz="1800" dirty="0"/>
          </a:p>
          <a:p>
            <a:endParaRPr lang="en-US" sz="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3683AA-410C-44EA-825C-439D12DD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Tenant File Requirements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3EC55-B2E0-8D44-A162-2C34424E4E62}"/>
              </a:ext>
            </a:extLst>
          </p:cNvPr>
          <p:cNvSpPr txBox="1"/>
          <p:nvPr/>
        </p:nvSpPr>
        <p:spPr>
          <a:xfrm>
            <a:off x="3888828" y="1663996"/>
            <a:ext cx="44576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Myriad Pro" panose="020B0503030403020204" pitchFamily="34" charset="0"/>
              </a:rPr>
              <a:t>Clarification notes </a:t>
            </a:r>
            <a:r>
              <a:rPr lang="en-US" dirty="0">
                <a:latin typeface="Myriad Pro" panose="020B0503030403020204" pitchFamily="34" charset="0"/>
              </a:rPr>
              <a:t>(as applicable)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Myriad Pro" panose="020B0503030403020204" pitchFamily="34" charset="0"/>
              </a:rPr>
              <a:t>Rental application </a:t>
            </a:r>
            <a:r>
              <a:rPr lang="en-US" dirty="0">
                <a:latin typeface="Myriad Pro" panose="020B0503030403020204" pitchFamily="34" charset="0"/>
              </a:rPr>
              <a:t>(time &amp; date stamped when received)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Myriad Pro" panose="020B0503030403020204" pitchFamily="34" charset="0"/>
              </a:rPr>
              <a:t>Lease agreement &amp; </a:t>
            </a:r>
            <a:r>
              <a:rPr lang="en-US" b="1" dirty="0" err="1">
                <a:latin typeface="Myriad Pro" panose="020B0503030403020204" pitchFamily="34" charset="0"/>
              </a:rPr>
              <a:t>RIHousing’s</a:t>
            </a:r>
            <a:r>
              <a:rPr lang="en-US" b="1" dirty="0">
                <a:latin typeface="Myriad Pro" panose="020B0503030403020204" pitchFamily="34" charset="0"/>
              </a:rPr>
              <a:t> LIHTC lease addendum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Myriad Pro" panose="020B0503030403020204" pitchFamily="34" charset="0"/>
              </a:rPr>
              <a:t>Unit inspection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Myriad Pro" panose="020B0503030403020204" pitchFamily="34" charset="0"/>
              </a:rPr>
              <a:t>Release of information </a:t>
            </a:r>
            <a:r>
              <a:rPr lang="en-US" dirty="0">
                <a:latin typeface="Myriad Pro" panose="020B0503030403020204" pitchFamily="34" charset="0"/>
              </a:rPr>
              <a:t>consent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Myriad Pro" panose="020B0503030403020204" pitchFamily="34" charset="0"/>
              </a:rPr>
              <a:t>EPA’s hazard information pamphlet and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b="1" dirty="0">
                <a:latin typeface="Myriad Pro" panose="020B0503030403020204" pitchFamily="34" charset="0"/>
              </a:rPr>
              <a:t>disclosure </a:t>
            </a:r>
            <a:r>
              <a:rPr lang="en-US" dirty="0">
                <a:latin typeface="Myriad Pro" panose="020B0503030403020204" pitchFamily="34" charset="0"/>
              </a:rPr>
              <a:t>form- if building built prior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     to 1978 (acknowledgment of receipt of the pamphlet is acceptable).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Myriad Pro" panose="020B0503030403020204" pitchFamily="34" charset="0"/>
              </a:rPr>
              <a:t>Race and ethnicity self-certification</a:t>
            </a:r>
            <a:endParaRPr lang="en-US" dirty="0">
              <a:latin typeface="Myriad Pro" panose="020B05030304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68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1F82E-E63F-45F5-A635-5B73F914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8368A49-21B7-4EE7-B1ED-5652344C0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/>
              <a:t>For all</a:t>
            </a:r>
            <a:r>
              <a:rPr lang="en-US" b="1" i="1" u="sng" dirty="0"/>
              <a:t> </a:t>
            </a:r>
            <a:r>
              <a:rPr lang="en-US" b="1" u="sng" dirty="0"/>
              <a:t>100%</a:t>
            </a:r>
            <a:r>
              <a:rPr lang="en-US" b="1" i="1" u="sng" dirty="0"/>
              <a:t> </a:t>
            </a:r>
            <a:r>
              <a:rPr lang="en-US" b="1" u="sng" dirty="0"/>
              <a:t>LIHTC annuals with AAC approval: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Tenant income certification (TIC)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LIHTC program student status affidavit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Verification of student status 3</a:t>
            </a:r>
            <a:r>
              <a:rPr lang="en-US" sz="1800" b="1" baseline="30000" dirty="0"/>
              <a:t>rd</a:t>
            </a:r>
            <a:r>
              <a:rPr lang="en-US" sz="1800" b="1" dirty="0"/>
              <a:t> party from the educational institution (when applicable)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Self-affidavit of annual income (including income from assets)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Clarification notes (as applicable)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Lease agreement &amp; RIHousing’s LIHTC lease addendum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Unit inspection documentation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Release of information consent 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667992-6354-40D0-9B22-E9CEEC08F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LIHTC Tenant File Requirements </a:t>
            </a:r>
            <a:r>
              <a:rPr lang="en-US" sz="2400" i="1" dirty="0"/>
              <a:t>(cont.)</a:t>
            </a:r>
            <a:r>
              <a:rPr lang="en-US" sz="2400" dirty="0"/>
              <a:t>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420478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1F82E-E63F-45F5-A635-5B73F914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8368A49-21B7-4EE7-B1ED-5652344C0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For </a:t>
            </a:r>
            <a:r>
              <a:rPr lang="en-US" b="1" i="1" u="sng" dirty="0"/>
              <a:t>non </a:t>
            </a:r>
            <a:r>
              <a:rPr lang="en-US" b="1" u="sng" dirty="0"/>
              <a:t>100%</a:t>
            </a:r>
            <a:r>
              <a:rPr lang="en-US" b="1" i="1" u="sng" dirty="0"/>
              <a:t> </a:t>
            </a:r>
            <a:r>
              <a:rPr lang="en-US" b="1" u="sng" dirty="0"/>
              <a:t>LIHTC annuals and those without AAC</a:t>
            </a:r>
            <a:br>
              <a:rPr lang="en-US" b="1" u="sng" dirty="0"/>
            </a:br>
            <a:endParaRPr lang="en-US" sz="200" b="1" u="sng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667992-6354-40D0-9B22-E9CEEC08F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LIHTC Tenant File Requirements </a:t>
            </a:r>
            <a:r>
              <a:rPr lang="en-US" sz="2400" i="1" dirty="0"/>
              <a:t>(cont.)</a:t>
            </a:r>
            <a:endParaRPr lang="en-US" sz="2600" i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65B7D2-090E-4078-B2C8-195DAE080FF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0887"/>
            <a:ext cx="7535863" cy="4732338"/>
          </a:xfrm>
        </p:spPr>
        <p:txBody>
          <a:bodyPr lIns="457200" bIns="0">
            <a:noAutofit/>
          </a:bodyPr>
          <a:lstStyle/>
          <a:p>
            <a:pPr marL="0" lvl="1" inden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Tenant income certification (TIC)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LIHTC program student status affidavit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 Recurring gifts affidavit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 Certification of zero income (if applicable)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 Child support self affidavit 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 Alimony affidavit 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 Worksheet for income &amp; expenses or calculation tapes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 Verification of income 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 Certification of assets less than $5,000 or verification of assets 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 Clarification notes (as applicable)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 Lease agreement &amp; RIHousing’s LIHTC lease addendum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 Unit inspection documentation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 Release of information consent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87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3DC58-4552-4C50-A003-6DD64A25B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2ACB53-8016-4C75-AFB3-FE3E96A5D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sz="7200" dirty="0"/>
          </a:p>
          <a:p>
            <a:pPr marL="0" indent="0" algn="ctr">
              <a:buNone/>
            </a:pPr>
            <a:endParaRPr lang="en-US" sz="7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D88C20-75F8-D844-9CF8-EE00ADF2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0" y="2732029"/>
            <a:ext cx="8650864" cy="1001588"/>
          </a:xfrm>
        </p:spPr>
        <p:txBody>
          <a:bodyPr/>
          <a:lstStyle/>
          <a:p>
            <a:r>
              <a:rPr lang="en-US" dirty="0"/>
              <a:t>QUIZ!</a:t>
            </a:r>
          </a:p>
        </p:txBody>
      </p:sp>
    </p:spTree>
    <p:extLst>
      <p:ext uri="{BB962C8B-B14F-4D97-AF65-F5344CB8AC3E}">
        <p14:creationId xmlns:p14="http://schemas.microsoft.com/office/powerpoint/2010/main" val="3382226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ECD9E-D757-4A16-8A3B-1CBAC0957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b="1" dirty="0"/>
              <a:t>Throughout Compliance and Extended Use periods:</a:t>
            </a:r>
          </a:p>
          <a:p>
            <a:pPr marL="0" indent="0">
              <a:buNone/>
            </a:pPr>
            <a:endParaRPr lang="en-US" altLang="en-US" sz="8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Unit and file review based on the minimum unit sample size chart effective 1/01/2020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REAC </a:t>
            </a:r>
            <a:r>
              <a:rPr lang="en-US" altLang="en-US" sz="2400" b="1" dirty="0"/>
              <a:t>or </a:t>
            </a:r>
            <a:r>
              <a:rPr lang="en-US" altLang="en-US" sz="2400" dirty="0"/>
              <a:t>UPCS </a:t>
            </a:r>
            <a:r>
              <a:rPr lang="en-US" altLang="en-US" sz="2400" b="1" u="sng" dirty="0"/>
              <a:t>or</a:t>
            </a:r>
            <a:r>
              <a:rPr lang="en-US" altLang="en-US" sz="2400" dirty="0"/>
              <a:t> Mortgagee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At least once every three years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Annual owner’s reports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Compliance Fees - PB 2018-04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Comply with WTC requirements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Report Incidents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/>
              <a:t>Asset management and financial matters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LIHTC </a:t>
            </a:r>
            <a:r>
              <a:rPr lang="en-US" altLang="en-US" dirty="0"/>
              <a:t>On-going Compliance Monitoring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02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EBEE69-E4B8-4BAF-9CA8-9053AEC6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D388655-09E7-4EDA-A00D-E4DA63DD7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Financial Monitoring: </a:t>
            </a:r>
          </a:p>
          <a:p>
            <a:pPr marL="0" indent="0">
              <a:buNone/>
            </a:pPr>
            <a:endParaRPr lang="en-US" sz="200" b="1" dirty="0"/>
          </a:p>
          <a:p>
            <a:pPr lvl="1"/>
            <a:r>
              <a:rPr lang="en-US" sz="2400" dirty="0"/>
              <a:t>Audited Financial Statements</a:t>
            </a:r>
          </a:p>
          <a:p>
            <a:pPr lvl="1"/>
            <a:r>
              <a:rPr lang="en-US" sz="2400" dirty="0"/>
              <a:t>Analysis, Compliance with Agreements/Covenants</a:t>
            </a:r>
          </a:p>
          <a:p>
            <a:pPr lvl="1"/>
            <a:r>
              <a:rPr lang="en-US" sz="2400" dirty="0"/>
              <a:t>HUD Reporting – Risk Share</a:t>
            </a:r>
          </a:p>
          <a:p>
            <a:pPr lvl="1"/>
            <a:r>
              <a:rPr lang="en-US" sz="2400" dirty="0"/>
              <a:t>Surplus Cash Distribution approvals</a:t>
            </a:r>
          </a:p>
          <a:p>
            <a:pPr lvl="1"/>
            <a:r>
              <a:rPr lang="en-US" sz="2400" dirty="0"/>
              <a:t>AHP Passthrough Covenants Monitoring</a:t>
            </a:r>
          </a:p>
          <a:p>
            <a:pPr lvl="1"/>
            <a:r>
              <a:rPr lang="en-US" sz="2400" dirty="0"/>
              <a:t>Risk Management</a:t>
            </a:r>
          </a:p>
          <a:p>
            <a:pPr lvl="1"/>
            <a:endParaRPr lang="en-US" sz="200" dirty="0"/>
          </a:p>
          <a:p>
            <a:r>
              <a:rPr lang="en-US" sz="2400" dirty="0"/>
              <a:t>Quarterly Interim Operating </a:t>
            </a:r>
            <a:r>
              <a:rPr lang="en-US" dirty="0"/>
              <a:t>Statements – compared </a:t>
            </a:r>
            <a:r>
              <a:rPr lang="en-US" sz="2400" dirty="0"/>
              <a:t>to prior year to identify trends</a:t>
            </a:r>
          </a:p>
          <a:p>
            <a:endParaRPr lang="en-US" sz="200" dirty="0"/>
          </a:p>
          <a:p>
            <a:r>
              <a:rPr lang="en-US" sz="2400" dirty="0"/>
              <a:t>Annual Budget Collection </a:t>
            </a:r>
          </a:p>
          <a:p>
            <a:endParaRPr lang="en-US" sz="200" dirty="0"/>
          </a:p>
          <a:p>
            <a:r>
              <a:rPr lang="en-US" sz="2400" dirty="0"/>
              <a:t>Approval of Operating Reserve Withdrawals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Asset Management Overview</a:t>
            </a:r>
          </a:p>
        </p:txBody>
      </p:sp>
    </p:spTree>
    <p:extLst>
      <p:ext uri="{BB962C8B-B14F-4D97-AF65-F5344CB8AC3E}">
        <p14:creationId xmlns:p14="http://schemas.microsoft.com/office/powerpoint/2010/main" val="220150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668" y="1217601"/>
            <a:ext cx="8370094" cy="4935782"/>
          </a:xfrm>
        </p:spPr>
        <p:txBody>
          <a:bodyPr>
            <a:noAutofit/>
          </a:bodyPr>
          <a:lstStyle/>
          <a:p>
            <a:r>
              <a:rPr lang="en-US" dirty="0"/>
              <a:t>Annual Escrow Analysis</a:t>
            </a:r>
          </a:p>
          <a:p>
            <a:endParaRPr lang="en-US" sz="200" dirty="0"/>
          </a:p>
          <a:p>
            <a:r>
              <a:rPr lang="en-US" dirty="0"/>
              <a:t>Approval of ‘NOP’ Operating Subsidy Requisitions</a:t>
            </a:r>
          </a:p>
          <a:p>
            <a:endParaRPr lang="en-US" sz="200" dirty="0"/>
          </a:p>
          <a:p>
            <a:r>
              <a:rPr lang="en-US" dirty="0"/>
              <a:t>Delinquency Reporting </a:t>
            </a:r>
          </a:p>
          <a:p>
            <a:endParaRPr lang="en-US" sz="200" dirty="0"/>
          </a:p>
          <a:p>
            <a:r>
              <a:rPr lang="en-US" dirty="0"/>
              <a:t>Internal Loan Workout Meetings</a:t>
            </a:r>
          </a:p>
          <a:p>
            <a:endParaRPr lang="en-US" sz="200" dirty="0"/>
          </a:p>
          <a:p>
            <a:r>
              <a:rPr lang="en-US" dirty="0"/>
              <a:t>Owner/Manager Meetings to discuss Action Plans/ Resources/Resolutions</a:t>
            </a:r>
          </a:p>
          <a:p>
            <a:endParaRPr lang="en-US" sz="200" dirty="0"/>
          </a:p>
          <a:p>
            <a:r>
              <a:rPr lang="en-US" dirty="0"/>
              <a:t>Review and Approval of Pro-forma Operating Budget for all new RIHousing financed projects</a:t>
            </a:r>
          </a:p>
          <a:p>
            <a:endParaRPr lang="en-US" sz="200" dirty="0"/>
          </a:p>
          <a:p>
            <a:r>
              <a:rPr lang="en-US" dirty="0"/>
              <a:t>Rent Analyses</a:t>
            </a:r>
          </a:p>
          <a:p>
            <a:endParaRPr lang="en-US" sz="200" dirty="0"/>
          </a:p>
          <a:p>
            <a:r>
              <a:rPr lang="en-US" dirty="0"/>
              <a:t>Vacancy Rates, CPU and Operating trends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Asset Management Overview </a:t>
            </a:r>
            <a:r>
              <a:rPr lang="en-US" sz="2400" i="1" dirty="0"/>
              <a:t>(cont.)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7CC122-5DFB-4067-84F8-DF729E30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006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6A59E1-59BD-42CB-8A56-8B20444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DEFCE-91EB-402D-B2F5-D2B7E2CCA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Supportive Resources available:</a:t>
            </a:r>
          </a:p>
          <a:p>
            <a:pPr marL="0" indent="0">
              <a:buNone/>
            </a:pPr>
            <a:endParaRPr lang="en-US" sz="200" b="1" dirty="0"/>
          </a:p>
          <a:p>
            <a:r>
              <a:rPr lang="en-US" dirty="0"/>
              <a:t>Historical Average Operating Expense data</a:t>
            </a:r>
          </a:p>
          <a:p>
            <a:endParaRPr lang="en-US" sz="200" dirty="0"/>
          </a:p>
          <a:p>
            <a:r>
              <a:rPr lang="en-US" dirty="0"/>
              <a:t>REAC – failing scores on Risk Share insured. HUD regulations and protocol to follow</a:t>
            </a:r>
          </a:p>
          <a:p>
            <a:endParaRPr lang="en-US" sz="200" dirty="0"/>
          </a:p>
          <a:p>
            <a:r>
              <a:rPr lang="en-US" dirty="0"/>
              <a:t>Meetings to discuss challenges/plans or future financing through RIHousing underwriting team</a:t>
            </a:r>
          </a:p>
          <a:p>
            <a:endParaRPr lang="en-US" sz="200" dirty="0"/>
          </a:p>
          <a:p>
            <a:r>
              <a:rPr lang="en-US" dirty="0"/>
              <a:t>NOP training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74D9D7-3AFC-4957-908E-475F8C1C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Asset Management Offerings</a:t>
            </a:r>
          </a:p>
        </p:txBody>
      </p:sp>
    </p:spTree>
    <p:extLst>
      <p:ext uri="{BB962C8B-B14F-4D97-AF65-F5344CB8AC3E}">
        <p14:creationId xmlns:p14="http://schemas.microsoft.com/office/powerpoint/2010/main" val="33771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3B98D1-9F4B-44D2-82C0-A65EDB46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43AEC-5689-477C-951D-7843C19093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Current Topics: </a:t>
            </a:r>
          </a:p>
          <a:p>
            <a:pPr marL="0" indent="0">
              <a:buNone/>
            </a:pPr>
            <a:endParaRPr lang="en-US" sz="200" b="1" dirty="0"/>
          </a:p>
          <a:p>
            <a:r>
              <a:rPr lang="en-US" dirty="0"/>
              <a:t>Rent Levels</a:t>
            </a:r>
          </a:p>
          <a:p>
            <a:endParaRPr lang="en-US" sz="200" dirty="0"/>
          </a:p>
          <a:p>
            <a:r>
              <a:rPr lang="en-US" dirty="0"/>
              <a:t>NOP</a:t>
            </a:r>
          </a:p>
          <a:p>
            <a:endParaRPr lang="en-US" sz="200" dirty="0"/>
          </a:p>
          <a:p>
            <a:r>
              <a:rPr lang="en-US" dirty="0"/>
              <a:t>Updating WTC</a:t>
            </a:r>
          </a:p>
          <a:p>
            <a:endParaRPr lang="en-US" sz="200" dirty="0"/>
          </a:p>
          <a:p>
            <a:r>
              <a:rPr lang="en-US" dirty="0"/>
              <a:t>RISE Audits</a:t>
            </a:r>
          </a:p>
          <a:p>
            <a:endParaRPr lang="en-US" sz="200" dirty="0"/>
          </a:p>
          <a:p>
            <a:r>
              <a:rPr lang="en-US" dirty="0"/>
              <a:t>2019 Escrow Analysis</a:t>
            </a:r>
          </a:p>
          <a:p>
            <a:r>
              <a:rPr lang="en-US" dirty="0">
                <a:hlinkClick r:id="rId2"/>
              </a:rPr>
              <a:t>Budgets@RIHousing.com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84A0A2-5FDC-4F86-8B01-572BC7BD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Asset Management Topics of Focus</a:t>
            </a:r>
          </a:p>
        </p:txBody>
      </p:sp>
    </p:spTree>
    <p:extLst>
      <p:ext uri="{BB962C8B-B14F-4D97-AF65-F5344CB8AC3E}">
        <p14:creationId xmlns:p14="http://schemas.microsoft.com/office/powerpoint/2010/main" val="3598731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3B5B96-EA1B-3743-AD63-6FA1BB50A6B5}"/>
              </a:ext>
            </a:extLst>
          </p:cNvPr>
          <p:cNvSpPr txBox="1"/>
          <p:nvPr/>
        </p:nvSpPr>
        <p:spPr>
          <a:xfrm>
            <a:off x="2875086" y="2949819"/>
            <a:ext cx="34905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102D4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Questions?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E25908-8411-B345-B359-6850258EC473}"/>
              </a:ext>
            </a:extLst>
          </p:cNvPr>
          <p:cNvSpPr/>
          <p:nvPr/>
        </p:nvSpPr>
        <p:spPr>
          <a:xfrm>
            <a:off x="2720613" y="3642316"/>
            <a:ext cx="3799490" cy="55180"/>
          </a:xfrm>
          <a:prstGeom prst="rect">
            <a:avLst/>
          </a:prstGeom>
          <a:solidFill>
            <a:srgbClr val="F7C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7CA88-87FC-4329-8F75-46BE9824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582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046D41-68C4-4827-BB35-2792569D7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34D98-7802-4D45-A4C5-C7E7BA171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Manager of Asset Management</a:t>
            </a:r>
          </a:p>
          <a:p>
            <a:pPr marL="0" indent="0">
              <a:buNone/>
            </a:pPr>
            <a:r>
              <a:rPr lang="en-US" dirty="0"/>
              <a:t>Susan Halloran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shalloran@rihousing.com</a:t>
            </a:r>
            <a:r>
              <a:rPr lang="en-US" dirty="0"/>
              <a:t>		401-450-1339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2800" b="1" dirty="0"/>
              <a:t>Financial Analyst</a:t>
            </a:r>
          </a:p>
          <a:p>
            <a:pPr marL="0" indent="0">
              <a:buNone/>
            </a:pPr>
            <a:r>
              <a:rPr lang="en-US" dirty="0"/>
              <a:t>Kate Mashburn</a:t>
            </a:r>
            <a:endParaRPr lang="en-US" i="1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kmashburn@rihousing.com</a:t>
            </a:r>
            <a:r>
              <a:rPr lang="en-US" dirty="0"/>
              <a:t>  	401-450-1351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2800" b="1" dirty="0"/>
              <a:t>Asset Management Compliance Specialist</a:t>
            </a:r>
          </a:p>
          <a:p>
            <a:pPr marL="0" indent="0">
              <a:buNone/>
            </a:pPr>
            <a:r>
              <a:rPr lang="en-US" dirty="0"/>
              <a:t>Renelder Duncan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rduncan@rihousing.com</a:t>
            </a:r>
            <a:r>
              <a:rPr lang="en-US" dirty="0"/>
              <a:t>  	401-433-1602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C9004D-B12B-4373-9071-FBA3D68FE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Asset Management Contacts:</a:t>
            </a:r>
          </a:p>
        </p:txBody>
      </p:sp>
    </p:spTree>
    <p:extLst>
      <p:ext uri="{BB962C8B-B14F-4D97-AF65-F5344CB8AC3E}">
        <p14:creationId xmlns:p14="http://schemas.microsoft.com/office/powerpoint/2010/main" val="2533535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46452B-979B-4977-92D0-6EE33433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The HOME Program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9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Eligible HOME activities = rental and homeownership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dirty="0"/>
          </a:p>
          <a:p>
            <a:r>
              <a:rPr lang="en-US" dirty="0"/>
              <a:t>Unit receiving HOME funds = HOME assisted </a:t>
            </a:r>
          </a:p>
          <a:p>
            <a:endParaRPr lang="en-US" sz="1000" dirty="0"/>
          </a:p>
          <a:p>
            <a:r>
              <a:rPr lang="en-US" dirty="0"/>
              <a:t>HOME  requirements: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/>
              <a:t>Income and rent restrictions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/>
              <a:t>Property standards ( UPCS &amp; Local Code)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/>
              <a:t>Affordability Period up to 20 years or longer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1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Capital funds, not operating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Non-compliance = repayment of HOME funds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Layered with HOME</a:t>
            </a:r>
          </a:p>
        </p:txBody>
      </p:sp>
    </p:spTree>
    <p:extLst>
      <p:ext uri="{BB962C8B-B14F-4D97-AF65-F5344CB8AC3E}">
        <p14:creationId xmlns:p14="http://schemas.microsoft.com/office/powerpoint/2010/main" val="777123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Most common non-compliance: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 having 2 months of source documentation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 using Section 8 student rule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Tenant based voucher subsidies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800" b="1" u="sng" dirty="0"/>
              <a:t>Remember:</a:t>
            </a:r>
          </a:p>
          <a:p>
            <a:r>
              <a:rPr lang="en-US" dirty="0"/>
              <a:t>HOME lease addendum – not stand alone, only executed when new lease is signed.</a:t>
            </a:r>
          </a:p>
          <a:p>
            <a:r>
              <a:rPr lang="en-US" dirty="0"/>
              <a:t>Source Documents – required at move-in and every 6th year of the HOME affordability period</a:t>
            </a:r>
          </a:p>
          <a:p>
            <a:pPr marL="0" indent="0">
              <a:buNone/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 documents - at least 2 months of history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must be covered by documentation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Layered with HOME </a:t>
            </a:r>
            <a:r>
              <a:rPr lang="en-US" sz="2400" i="1" dirty="0"/>
              <a:t>(cont.)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26C4D-A11A-4474-950F-18398F25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10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668" y="1265726"/>
            <a:ext cx="7088042" cy="493578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https://files.hudexchange.info/resources/documents/ComplianceinHOMERentalProjects_GuideforPropertyOwners.pdf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Layered with HOME</a:t>
            </a:r>
            <a:r>
              <a:rPr lang="en-US" sz="2400" i="1" dirty="0"/>
              <a:t> (cont.)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26C4D-A11A-4474-950F-18398F25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B3D022-ECC8-4442-AE7A-0C2E8353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888" y="1265726"/>
            <a:ext cx="3356224" cy="37022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2697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1F82E-E63F-45F5-A635-5B73F914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E8A54-5CA1-4151-AB11-F670B8C93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The Basics:</a:t>
            </a:r>
          </a:p>
          <a:p>
            <a:r>
              <a:rPr lang="en-US" sz="2800" dirty="0"/>
              <a:t>Treasury Program</a:t>
            </a:r>
          </a:p>
          <a:p>
            <a:endParaRPr lang="en-US" sz="200" dirty="0"/>
          </a:p>
          <a:p>
            <a:r>
              <a:rPr lang="en-US" sz="2800" dirty="0"/>
              <a:t>Tax breaks for the owner</a:t>
            </a:r>
          </a:p>
          <a:p>
            <a:endParaRPr lang="en-US" sz="200" dirty="0"/>
          </a:p>
          <a:p>
            <a:r>
              <a:rPr lang="en-US" sz="2800" dirty="0"/>
              <a:t>Findings of non-compliance = costly $$$</a:t>
            </a:r>
          </a:p>
          <a:p>
            <a:endParaRPr lang="en-US" sz="100" dirty="0"/>
          </a:p>
          <a:p>
            <a:pPr lvl="1"/>
            <a:r>
              <a:rPr lang="en-US" sz="2400" dirty="0"/>
              <a:t>Uncorrected Health and Safety Issues</a:t>
            </a:r>
          </a:p>
          <a:p>
            <a:pPr lvl="1"/>
            <a:r>
              <a:rPr lang="en-US" sz="2400" dirty="0"/>
              <a:t>Over income</a:t>
            </a:r>
          </a:p>
          <a:p>
            <a:pPr lvl="1"/>
            <a:r>
              <a:rPr lang="en-US" sz="2400" dirty="0"/>
              <a:t>Full-time student household</a:t>
            </a:r>
          </a:p>
          <a:p>
            <a:pPr lvl="1"/>
            <a:r>
              <a:rPr lang="en-US" sz="2400" dirty="0"/>
              <a:t>Rent &gt; LIHTC limit</a:t>
            </a:r>
          </a:p>
          <a:p>
            <a:pPr lvl="1"/>
            <a:r>
              <a:rPr lang="en-US" sz="2400" dirty="0"/>
              <a:t>Wrong UA</a:t>
            </a:r>
          </a:p>
          <a:p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667992-6354-40D0-9B22-E9CEEC08F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101 </a:t>
            </a:r>
          </a:p>
        </p:txBody>
      </p:sp>
    </p:spTree>
    <p:extLst>
      <p:ext uri="{BB962C8B-B14F-4D97-AF65-F5344CB8AC3E}">
        <p14:creationId xmlns:p14="http://schemas.microsoft.com/office/powerpoint/2010/main" val="11921963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668" y="1265726"/>
            <a:ext cx="8518706" cy="49357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endParaRPr lang="en-US" sz="800" dirty="0"/>
          </a:p>
          <a:p>
            <a:pPr marL="0" indent="0" algn="ctr">
              <a:buNone/>
            </a:pPr>
            <a:endParaRPr lang="en-US" sz="800" dirty="0"/>
          </a:p>
          <a:p>
            <a:pPr marL="0" indent="0" algn="ctr">
              <a:buNone/>
            </a:pPr>
            <a:endParaRPr lang="en-US" sz="800" dirty="0"/>
          </a:p>
          <a:p>
            <a:pPr marL="0" indent="0" algn="ctr">
              <a:buNone/>
            </a:pPr>
            <a:r>
              <a:rPr lang="en-US" sz="3200" i="1" dirty="0"/>
              <a:t>Coming Soon </a:t>
            </a:r>
          </a:p>
          <a:p>
            <a:pPr marL="0" indent="0" algn="ctr">
              <a:buNone/>
            </a:pPr>
            <a:r>
              <a:rPr lang="en-US" sz="5400" b="1" dirty="0"/>
              <a:t>HOME Program Training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layered with HOME </a:t>
            </a:r>
            <a:r>
              <a:rPr lang="en-US" sz="2400" i="1" dirty="0"/>
              <a:t>(cont.)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26C4D-A11A-4474-950F-18398F25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95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5E85E5-7078-E043-8C82-02800451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2435"/>
            <a:ext cx="4860235" cy="772838"/>
          </a:xfrm>
        </p:spPr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D0CF7E-296A-4614-B369-277FCF649379}"/>
              </a:ext>
            </a:extLst>
          </p:cNvPr>
          <p:cNvSpPr/>
          <p:nvPr/>
        </p:nvSpPr>
        <p:spPr>
          <a:xfrm>
            <a:off x="609479" y="2024381"/>
            <a:ext cx="792504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Myriad Pro" panose="020B0503030403020204" pitchFamily="34" charset="0"/>
              </a:rPr>
              <a:t>Michael DiChiaro</a:t>
            </a:r>
            <a:endParaRPr lang="en-US" sz="2400" dirty="0">
              <a:latin typeface="Myriad Pro" panose="020B0503030403020204" pitchFamily="34" charset="0"/>
            </a:endParaRPr>
          </a:p>
          <a:p>
            <a:r>
              <a:rPr lang="en-US" sz="2000" i="1" dirty="0">
                <a:latin typeface="Myriad Pro" panose="020B0503030403020204" pitchFamily="34" charset="0"/>
              </a:rPr>
              <a:t>Assistant Director, Asset Management/Compliance</a:t>
            </a:r>
          </a:p>
          <a:p>
            <a:r>
              <a:rPr lang="en-US" sz="2000" b="1" dirty="0">
                <a:latin typeface="Myriad Pro" panose="020B05030304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mdichiaro@rihousing.com</a:t>
            </a:r>
            <a:r>
              <a:rPr lang="en-US" sz="2000" b="1" dirty="0">
                <a:latin typeface="Myriad Pro" panose="020B0503030403020204" pitchFamily="34" charset="0"/>
              </a:rPr>
              <a:t>, 401-457-1274</a:t>
            </a:r>
          </a:p>
          <a:p>
            <a:endParaRPr lang="en-US" sz="1000" dirty="0">
              <a:latin typeface="Myriad Pro" panose="020B0503030403020204" pitchFamily="34" charset="0"/>
            </a:endParaRPr>
          </a:p>
          <a:p>
            <a:r>
              <a:rPr lang="en-US" sz="2400" b="1" dirty="0">
                <a:latin typeface="Myriad Pro" panose="020B0503030403020204" pitchFamily="34" charset="0"/>
              </a:rPr>
              <a:t>Kathleen Millerick</a:t>
            </a:r>
            <a:endParaRPr lang="en-US" sz="2400" dirty="0">
              <a:latin typeface="Myriad Pro" panose="020B0503030403020204" pitchFamily="34" charset="0"/>
            </a:endParaRPr>
          </a:p>
          <a:p>
            <a:r>
              <a:rPr lang="en-US" sz="2000" i="1" dirty="0">
                <a:latin typeface="Myriad Pro" panose="020B0503030403020204" pitchFamily="34" charset="0"/>
              </a:rPr>
              <a:t>Rental Compliance/Training Coordinator </a:t>
            </a:r>
          </a:p>
          <a:p>
            <a:r>
              <a:rPr lang="en-US" sz="2000" b="1" dirty="0">
                <a:latin typeface="Myriad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kmillerick@rihousing.com</a:t>
            </a:r>
            <a:r>
              <a:rPr lang="en-US" sz="2000" b="1" dirty="0">
                <a:latin typeface="Myriad Pro" panose="020B0503030403020204" pitchFamily="34" charset="0"/>
              </a:rPr>
              <a:t>, 401-457-1241</a:t>
            </a:r>
          </a:p>
          <a:p>
            <a:endParaRPr lang="en-US" sz="1000" dirty="0">
              <a:latin typeface="Myriad Pro" panose="020B0503030403020204" pitchFamily="34" charset="0"/>
            </a:endParaRPr>
          </a:p>
          <a:p>
            <a:r>
              <a:rPr lang="en-US" sz="2400" b="1" dirty="0">
                <a:latin typeface="Myriad Pro" panose="020B0503030403020204" pitchFamily="34" charset="0"/>
              </a:rPr>
              <a:t>Lenore Coughlin</a:t>
            </a:r>
            <a:endParaRPr lang="en-US" sz="2400" dirty="0">
              <a:latin typeface="Myriad Pro" panose="020B0503030403020204" pitchFamily="34" charset="0"/>
            </a:endParaRPr>
          </a:p>
          <a:p>
            <a:r>
              <a:rPr lang="en-US" sz="2000" i="1" dirty="0">
                <a:latin typeface="Myriad Pro" panose="020B0503030403020204" pitchFamily="34" charset="0"/>
              </a:rPr>
              <a:t>Multifamily Compliance Supervisor</a:t>
            </a:r>
          </a:p>
          <a:p>
            <a:r>
              <a:rPr lang="en-US" sz="2000" b="1" dirty="0">
                <a:latin typeface="Myriad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lcoughlin@rihousing.com</a:t>
            </a:r>
            <a:r>
              <a:rPr lang="en-US" sz="2000" b="1" dirty="0">
                <a:latin typeface="Myriad Pro" panose="020B0503030403020204" pitchFamily="34" charset="0"/>
              </a:rPr>
              <a:t>,  401- 457-1258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20299-F4A3-4D39-A119-91D1837C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775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3F909-5F43-4B29-8B47-4E0933AA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DDE71-2FE5-4B45-8080-05C4BBE2EE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95E85E5-7078-E043-8C82-02800451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5D289E-430F-8544-947C-0EE3B4BE21E3}"/>
              </a:ext>
            </a:extLst>
          </p:cNvPr>
          <p:cNvSpPr txBox="1"/>
          <p:nvPr/>
        </p:nvSpPr>
        <p:spPr>
          <a:xfrm>
            <a:off x="319177" y="1280258"/>
            <a:ext cx="80319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LIHTC Program Multifamily Compliance Specialists:</a:t>
            </a:r>
          </a:p>
          <a:p>
            <a:endParaRPr lang="en-US" sz="800" dirty="0">
              <a:latin typeface="Myriad Pro" panose="020B0503030403020204" pitchFamily="34" charset="0"/>
            </a:endParaRPr>
          </a:p>
          <a:p>
            <a:r>
              <a:rPr lang="en-US" sz="2200" b="1" dirty="0">
                <a:latin typeface="Myriad Pro" panose="020B0503030403020204" pitchFamily="34" charset="0"/>
              </a:rPr>
              <a:t>Glen Turner  </a:t>
            </a:r>
            <a:r>
              <a:rPr lang="en-US" sz="2200" dirty="0">
                <a:latin typeface="Myriad Pro" panose="020B05030304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gturner@rihousing.com</a:t>
            </a:r>
            <a:r>
              <a:rPr lang="en-US" sz="2200" dirty="0">
                <a:latin typeface="Myriad Pro" panose="020B0503030403020204" pitchFamily="34" charset="0"/>
              </a:rPr>
              <a:t>, 401-457-1154</a:t>
            </a:r>
          </a:p>
          <a:p>
            <a:r>
              <a:rPr lang="en-US" sz="2200" b="1" dirty="0">
                <a:latin typeface="Myriad Pro" panose="020B0503030403020204" pitchFamily="34" charset="0"/>
              </a:rPr>
              <a:t>Jamie Wolcott </a:t>
            </a:r>
            <a:r>
              <a:rPr lang="en-US" sz="2200" dirty="0">
                <a:latin typeface="Myriad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jwolcott@rihousing.com</a:t>
            </a:r>
            <a:r>
              <a:rPr lang="en-US" sz="2200" dirty="0">
                <a:latin typeface="Myriad Pro" panose="020B0503030403020204" pitchFamily="34" charset="0"/>
              </a:rPr>
              <a:t>, 401-450-1343</a:t>
            </a:r>
          </a:p>
          <a:p>
            <a:r>
              <a:rPr lang="en-US" sz="2200" b="1" dirty="0">
                <a:latin typeface="Myriad Pro" panose="020B0503030403020204" pitchFamily="34" charset="0"/>
              </a:rPr>
              <a:t>Kristi Richardson </a:t>
            </a:r>
            <a:r>
              <a:rPr lang="en-US" sz="2200" dirty="0">
                <a:latin typeface="Myriad Pro" panose="020B0503030403020204" pitchFamily="34" charset="0"/>
                <a:hlinkClick r:id="rId4"/>
              </a:rPr>
              <a:t>krichardson@rihousing.com</a:t>
            </a:r>
            <a:r>
              <a:rPr lang="en-US" sz="2200" dirty="0">
                <a:latin typeface="Myriad Pro" panose="020B0503030403020204" pitchFamily="34" charset="0"/>
              </a:rPr>
              <a:t>, 401-450-1307</a:t>
            </a:r>
          </a:p>
          <a:p>
            <a:endParaRPr lang="en-US" sz="2400" b="1" dirty="0">
              <a:latin typeface="Myriad Pro" panose="020B0503030403020204" pitchFamily="34" charset="0"/>
            </a:endParaRPr>
          </a:p>
          <a:p>
            <a:endParaRPr lang="en-US" sz="2400" b="1" dirty="0">
              <a:latin typeface="Myriad Pro" panose="020B0503030403020204" pitchFamily="34" charset="0"/>
            </a:endParaRPr>
          </a:p>
          <a:p>
            <a:r>
              <a:rPr lang="en-US" sz="2400" dirty="0">
                <a:latin typeface="Myriad Pro" panose="020B0503030403020204" pitchFamily="34" charset="0"/>
              </a:rPr>
              <a:t>HOME Program Compliance Specialist:</a:t>
            </a:r>
          </a:p>
          <a:p>
            <a:endParaRPr lang="en-US" sz="800" dirty="0">
              <a:latin typeface="Myriad Pro" panose="020B0503030403020204" pitchFamily="34" charset="0"/>
            </a:endParaRPr>
          </a:p>
          <a:p>
            <a:r>
              <a:rPr lang="en-US" sz="2200" b="1" dirty="0">
                <a:latin typeface="Myriad Pro" panose="020B0503030403020204" pitchFamily="34" charset="0"/>
              </a:rPr>
              <a:t>Brittany Toomey </a:t>
            </a:r>
            <a:r>
              <a:rPr lang="en-US" sz="2200" dirty="0">
                <a:latin typeface="Myriad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btoomey@rihousing.com</a:t>
            </a:r>
            <a:r>
              <a:rPr lang="en-US" sz="2200" dirty="0">
                <a:latin typeface="Myriad Pro" panose="020B0503030403020204" pitchFamily="34" charset="0"/>
              </a:rPr>
              <a:t>, 401-429-1455</a:t>
            </a:r>
          </a:p>
          <a:p>
            <a:endParaRPr lang="en-US" sz="2400" dirty="0">
              <a:latin typeface="Myriad Pro" panose="020B0503030403020204" pitchFamily="34" charset="0"/>
            </a:endParaRPr>
          </a:p>
          <a:p>
            <a:endParaRPr lang="en-US" sz="2400" dirty="0">
              <a:latin typeface="Myriad Pro" panose="020B0503030403020204" pitchFamily="34" charset="0"/>
            </a:endParaRPr>
          </a:p>
          <a:p>
            <a:r>
              <a:rPr lang="en-US" sz="2400" dirty="0">
                <a:latin typeface="Myriad Pro" panose="020B0503030403020204" pitchFamily="34" charset="0"/>
              </a:rPr>
              <a:t>Compliance Specialist/ MF Programs:</a:t>
            </a:r>
          </a:p>
          <a:p>
            <a:endParaRPr lang="en-US" sz="800" dirty="0">
              <a:latin typeface="Myriad Pro" panose="020B0503030403020204" pitchFamily="34" charset="0"/>
            </a:endParaRPr>
          </a:p>
          <a:p>
            <a:r>
              <a:rPr lang="en-US" sz="2200" b="1" dirty="0">
                <a:latin typeface="Myriad Pro" panose="020B0503030403020204" pitchFamily="34" charset="0"/>
              </a:rPr>
              <a:t>Melissa DeLuca </a:t>
            </a:r>
            <a:r>
              <a:rPr lang="en-US" sz="2200" dirty="0">
                <a:latin typeface="Myriad Pro" panose="020B0503030403020204" pitchFamily="34" charset="0"/>
                <a:hlinkClick r:id="rId6"/>
              </a:rPr>
              <a:t>mdeluca@rihousing.com</a:t>
            </a:r>
            <a:r>
              <a:rPr lang="en-US" sz="2200" dirty="0">
                <a:latin typeface="Myriad Pro" panose="020B0503030403020204" pitchFamily="34" charset="0"/>
              </a:rPr>
              <a:t>, 401-429-1496</a:t>
            </a:r>
            <a:endParaRPr lang="en-US" sz="2200" u="sng" dirty="0">
              <a:latin typeface="Myriad Pro" panose="020B05030304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5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Most common non-compliance resulting in an 8823:</a:t>
            </a:r>
          </a:p>
          <a:p>
            <a:r>
              <a:rPr lang="en-US" dirty="0"/>
              <a:t>Household income above income limit at move-in</a:t>
            </a:r>
          </a:p>
          <a:p>
            <a:endParaRPr lang="en-US" sz="200" dirty="0"/>
          </a:p>
          <a:p>
            <a:r>
              <a:rPr lang="en-US" dirty="0"/>
              <a:t>Owner failed to correctly complete or document tenant’s annual income certification</a:t>
            </a:r>
          </a:p>
          <a:p>
            <a:endParaRPr lang="en-US" sz="200" dirty="0"/>
          </a:p>
          <a:p>
            <a:r>
              <a:rPr lang="en-US" dirty="0"/>
              <a:t>Violation(s) of the UPCS or local inspection standards </a:t>
            </a:r>
          </a:p>
          <a:p>
            <a:endParaRPr lang="en-US" sz="200" dirty="0"/>
          </a:p>
          <a:p>
            <a:r>
              <a:rPr lang="en-US" dirty="0"/>
              <a:t>Owner failed to provide annual certifications or provided incomplete or inaccurate certifications </a:t>
            </a:r>
          </a:p>
          <a:p>
            <a:endParaRPr lang="en-US" sz="200" dirty="0"/>
          </a:p>
          <a:p>
            <a:r>
              <a:rPr lang="en-US" dirty="0"/>
              <a:t>Changes in Eligible Basis or the Applicable Percentage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101 </a:t>
            </a:r>
            <a:r>
              <a:rPr lang="en-US" sz="2400" i="1" dirty="0"/>
              <a:t>(cont.)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BD824-A7AC-403F-8DE7-D47062CE7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905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668" y="1265726"/>
            <a:ext cx="8518706" cy="49357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Most common non-compliance resulting in an 8823:</a:t>
            </a:r>
          </a:p>
          <a:p>
            <a:r>
              <a:rPr lang="en-US" dirty="0"/>
              <a:t>Project failed to meet minimum set aside</a:t>
            </a:r>
          </a:p>
          <a:p>
            <a:endParaRPr lang="en-US" sz="200" dirty="0"/>
          </a:p>
          <a:p>
            <a:r>
              <a:rPr lang="en-US" dirty="0"/>
              <a:t>Gross rent(s) exceed tax credit limits</a:t>
            </a:r>
          </a:p>
          <a:p>
            <a:endParaRPr lang="en-US" sz="200" dirty="0"/>
          </a:p>
          <a:p>
            <a:r>
              <a:rPr lang="en-US" dirty="0"/>
              <a:t>Project not available to the general public</a:t>
            </a:r>
          </a:p>
          <a:p>
            <a:endParaRPr lang="en-US" sz="200" dirty="0"/>
          </a:p>
          <a:p>
            <a:r>
              <a:rPr lang="en-US" dirty="0"/>
              <a:t>Violation(s) of the Available Unit Rule under section 42(g)(2)(D)(ii)</a:t>
            </a:r>
          </a:p>
          <a:p>
            <a:endParaRPr lang="en-US" sz="200" dirty="0"/>
          </a:p>
          <a:p>
            <a:r>
              <a:rPr lang="en-US" dirty="0"/>
              <a:t>Low-income units occupied by nonqualified full-time students</a:t>
            </a:r>
          </a:p>
          <a:p>
            <a:endParaRPr lang="en-US" sz="200" dirty="0"/>
          </a:p>
          <a:p>
            <a:r>
              <a:rPr lang="en-US" dirty="0"/>
              <a:t>Owner did not properly calculate utility allowance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LIHTC 101 </a:t>
            </a:r>
            <a:r>
              <a:rPr lang="en-US" sz="2400" i="1" dirty="0"/>
              <a:t>(cont.)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BD824-A7AC-403F-8DE7-D47062CE7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11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b="1" dirty="0"/>
              <a:t>8823 Guide:</a:t>
            </a:r>
          </a:p>
          <a:p>
            <a:pPr marL="0" indent="0">
              <a:buNone/>
            </a:pPr>
            <a:r>
              <a:rPr lang="en-US" sz="1800" dirty="0">
                <a:hlinkClick r:id="rId3"/>
              </a:rPr>
              <a:t>https://www.irs.gov/pub/irs-utl/lihc-form8823guide.pdf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1200" dirty="0"/>
              <a:t>8823 Guide: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1D67D67-7C66-C54F-99A6-A44D9B2619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r>
              <a:rPr lang="en-US" sz="1800" dirty="0">
                <a:hlinkClick r:id="rId3"/>
              </a:rPr>
              <a:t>https://www.irs.gov/pub/irs-utl/lihc-form8823guide.pdf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EA7AFC-4DE9-4F08-8D7F-CCA9A89A37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IRS Regulations: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C1F497-D0D9-40D3-806E-D05D2587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LIHTC 101 </a:t>
            </a:r>
            <a:r>
              <a:rPr lang="en-US" sz="2400" i="1" dirty="0"/>
              <a:t>(cont.)</a:t>
            </a:r>
            <a:endParaRPr lang="en-US" sz="2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1E93D-AC47-4B38-B318-F7321E8FB6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8" t="6346" r="5500" b="2546"/>
          <a:stretch/>
        </p:blipFill>
        <p:spPr>
          <a:xfrm>
            <a:off x="801472" y="2118214"/>
            <a:ext cx="2863970" cy="333114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ED5A6A36-AF4A-9F4A-94AC-70623ADAE954}"/>
              </a:ext>
            </a:extLst>
          </p:cNvPr>
          <p:cNvSpPr txBox="1">
            <a:spLocks/>
          </p:cNvSpPr>
          <p:nvPr/>
        </p:nvSpPr>
        <p:spPr>
          <a:xfrm>
            <a:off x="4366190" y="2287177"/>
            <a:ext cx="3868340" cy="3999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02D4F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2000" kern="1200">
                <a:solidFill>
                  <a:srgbClr val="102D4F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600" kern="1200">
                <a:solidFill>
                  <a:srgbClr val="102D4F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400" kern="1200">
                <a:solidFill>
                  <a:srgbClr val="102D4F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400" kern="1200">
                <a:solidFill>
                  <a:srgbClr val="102D4F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hlinkClick r:id="rId5"/>
            </a:endParaRPr>
          </a:p>
          <a:p>
            <a:pPr marL="0" indent="0">
              <a:buNone/>
            </a:pPr>
            <a:endParaRPr lang="fr-FR" sz="1800" dirty="0">
              <a:hlinkClick r:id="rId5"/>
            </a:endParaRPr>
          </a:p>
          <a:p>
            <a:pPr marL="0" indent="0">
              <a:buNone/>
            </a:pPr>
            <a:endParaRPr lang="fr-FR" sz="1800" dirty="0">
              <a:hlinkClick r:id="rId5"/>
            </a:endParaRPr>
          </a:p>
          <a:p>
            <a:pPr marL="0" indent="0">
              <a:buNone/>
            </a:pPr>
            <a:endParaRPr lang="fr-FR" sz="1800" dirty="0">
              <a:hlinkClick r:id="rId5"/>
            </a:endParaRPr>
          </a:p>
          <a:p>
            <a:pPr marL="0" indent="0">
              <a:buNone/>
            </a:pPr>
            <a:endParaRPr lang="fr-FR" sz="1800" dirty="0">
              <a:hlinkClick r:id="rId5"/>
            </a:endParaRPr>
          </a:p>
          <a:p>
            <a:pPr marL="0" indent="0">
              <a:buNone/>
            </a:pPr>
            <a:endParaRPr lang="fr-FR" sz="1800" dirty="0">
              <a:hlinkClick r:id="rId5"/>
            </a:endParaRPr>
          </a:p>
          <a:p>
            <a:pPr marL="0" indent="0">
              <a:buNone/>
            </a:pPr>
            <a:endParaRPr lang="fr-FR" sz="1800" dirty="0">
              <a:hlinkClick r:id="rId5"/>
            </a:endParaRPr>
          </a:p>
          <a:p>
            <a:pPr marL="0" indent="0">
              <a:buNone/>
            </a:pPr>
            <a:endParaRPr lang="fr-FR" sz="1800" dirty="0">
              <a:hlinkClick r:id="rId5"/>
            </a:endParaRPr>
          </a:p>
          <a:p>
            <a:pPr marL="0" indent="0">
              <a:buNone/>
            </a:pPr>
            <a:endParaRPr lang="fr-FR" sz="1800" dirty="0">
              <a:hlinkClick r:id="rId5"/>
            </a:endParaRPr>
          </a:p>
          <a:p>
            <a:pPr marL="0" indent="0">
              <a:buNone/>
            </a:pPr>
            <a:endParaRPr lang="fr-FR" sz="1800" dirty="0">
              <a:hlinkClick r:id="rId5"/>
            </a:endParaRPr>
          </a:p>
          <a:p>
            <a:pPr marL="0" indent="0">
              <a:buNone/>
            </a:pPr>
            <a:endParaRPr lang="fr-FR" sz="1800" dirty="0">
              <a:hlinkClick r:id="rId5"/>
            </a:endParaRPr>
          </a:p>
          <a:p>
            <a:pPr marL="0" indent="0">
              <a:buNone/>
            </a:pPr>
            <a:endParaRPr lang="fr-FR" sz="1800" dirty="0">
              <a:hlinkClick r:id="rId5"/>
            </a:endParaRPr>
          </a:p>
          <a:p>
            <a:pPr marL="0" indent="0">
              <a:buNone/>
            </a:pPr>
            <a:r>
              <a:rPr lang="fr-FR" sz="1800" dirty="0">
                <a:hlinkClick r:id="rId5"/>
              </a:rPr>
              <a:t>file:///H:/IRC%20Section%2042.Entire/regs%201.42-5.pdf</a:t>
            </a:r>
            <a:endParaRPr lang="en-US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DECBC6-0FBA-094D-8C60-179A4AF9F1EF}"/>
              </a:ext>
            </a:extLst>
          </p:cNvPr>
          <p:cNvSpPr/>
          <p:nvPr/>
        </p:nvSpPr>
        <p:spPr>
          <a:xfrm>
            <a:off x="7486650" y="4999383"/>
            <a:ext cx="1448628" cy="123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112EAB-258F-40CA-962E-F89EF0344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904" y="2238375"/>
            <a:ext cx="3423277" cy="32109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6087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EEE44E-3B20-4BB8-AAA7-227559E6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E253A-2B4D-B14D-BE03-901D4227244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C0A73-E15A-9D48-BD2B-BC401D4E4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Years 1 – 10: The Credit Period</a:t>
            </a:r>
          </a:p>
          <a:p>
            <a:pPr lvl="1"/>
            <a:r>
              <a:rPr lang="en-US" altLang="en-US" dirty="0"/>
              <a:t>First taxable year in which owner claims Housing Credits </a:t>
            </a:r>
          </a:p>
          <a:p>
            <a:pPr lvl="1"/>
            <a:r>
              <a:rPr lang="en-US" altLang="en-US" dirty="0"/>
              <a:t>Lasts for 10 </a:t>
            </a:r>
            <a:r>
              <a:rPr lang="en-US" altLang="en-US" i="1" dirty="0"/>
              <a:t>consecutive</a:t>
            </a:r>
            <a:r>
              <a:rPr lang="en-US" altLang="en-US" dirty="0"/>
              <a:t> taxable years</a:t>
            </a:r>
          </a:p>
          <a:p>
            <a:pPr lvl="1"/>
            <a:endParaRPr lang="en-US" altLang="en-US" sz="200" dirty="0"/>
          </a:p>
          <a:p>
            <a:r>
              <a:rPr lang="en-US" altLang="en-US" b="1" dirty="0"/>
              <a:t>Years 1 – 15: The Compliance Period</a:t>
            </a:r>
          </a:p>
          <a:p>
            <a:pPr lvl="1"/>
            <a:r>
              <a:rPr lang="en-US" altLang="en-US" dirty="0"/>
              <a:t>Begins with first year of development’s credit period and lasts for 15 </a:t>
            </a:r>
            <a:r>
              <a:rPr lang="en-US" altLang="en-US" i="1" dirty="0"/>
              <a:t>consecutive</a:t>
            </a:r>
            <a:r>
              <a:rPr lang="en-US" altLang="en-US" dirty="0"/>
              <a:t> years</a:t>
            </a:r>
          </a:p>
          <a:p>
            <a:pPr lvl="1"/>
            <a:r>
              <a:rPr lang="en-US" altLang="en-US" dirty="0"/>
              <a:t>Developments with multiple buildings may have multiple credit periods</a:t>
            </a:r>
          </a:p>
          <a:p>
            <a:pPr lvl="1"/>
            <a:endParaRPr lang="en-US" altLang="en-US" sz="200" dirty="0"/>
          </a:p>
          <a:p>
            <a:r>
              <a:rPr lang="en-US" altLang="en-US" b="1" dirty="0"/>
              <a:t>Years 16 – 30 or longer: The Extended Use Period</a:t>
            </a:r>
          </a:p>
          <a:p>
            <a:pPr lvl="1"/>
            <a:r>
              <a:rPr lang="en-US" altLang="en-US" dirty="0"/>
              <a:t>Owner signed a LURA (Declaration of Land Use Restrictive Covenants Agreement)</a:t>
            </a:r>
          </a:p>
          <a:p>
            <a:pPr lvl="1"/>
            <a:r>
              <a:rPr lang="en-US" altLang="en-US" dirty="0"/>
              <a:t>Committed to maintain the development as low-income housing for at least 30 years beginning with the 1</a:t>
            </a:r>
            <a:r>
              <a:rPr lang="en-US" altLang="en-US" baseline="30000" dirty="0"/>
              <a:t>st</a:t>
            </a:r>
            <a:r>
              <a:rPr lang="en-US" altLang="en-US" dirty="0"/>
              <a:t> day of 15-year compliance period</a:t>
            </a:r>
          </a:p>
          <a:p>
            <a:pPr lvl="1"/>
            <a:r>
              <a:rPr lang="en-US" altLang="en-US" dirty="0"/>
              <a:t>Program Bulletin 07-01 outlines RIHousing’s policy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165323-C944-DE4A-A9C2-ED6EB59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LIHTC 101 </a:t>
            </a:r>
            <a:r>
              <a:rPr lang="en-US" sz="2400" i="1" dirty="0"/>
              <a:t>(cont.)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36281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h_powerpoint_presentation  -  Read-Only" id="{77CB670B-118F-45F5-BEDF-DCFD5A85D4A7}" vid="{84208A96-91C4-4D5A-B417-5B57251F5F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B9C8A6EE9059468494FAA379AF194C" ma:contentTypeVersion="8" ma:contentTypeDescription="Create a new document." ma:contentTypeScope="" ma:versionID="2b991db1c6d6b8773929a39aff555a56">
  <xsd:schema xmlns:xsd="http://www.w3.org/2001/XMLSchema" xmlns:xs="http://www.w3.org/2001/XMLSchema" xmlns:p="http://schemas.microsoft.com/office/2006/metadata/properties" xmlns:ns3="b4636617-7602-404f-80d7-0de96f092f3e" targetNamespace="http://schemas.microsoft.com/office/2006/metadata/properties" ma:root="true" ma:fieldsID="714ae936a9f5fe92e5734567d60cbd3c" ns3:_="">
    <xsd:import namespace="b4636617-7602-404f-80d7-0de96f092f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36617-7602-404f-80d7-0de96f092f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82E1CF-A36E-46B5-A93B-77F2644468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CAC0A5-4DCA-4883-92D0-FF03EAED6F79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b4636617-7602-404f-80d7-0de96f092f3e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34D9C4B-6B02-4970-8308-276AE8DF6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636617-7602-404f-80d7-0de96f092f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2462</Words>
  <Application>Microsoft Macintosh PowerPoint</Application>
  <PresentationFormat>On-screen Show (4:3)</PresentationFormat>
  <Paragraphs>655</Paragraphs>
  <Slides>52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Helvetica Neue</vt:lpstr>
      <vt:lpstr>Myriad Pro</vt:lpstr>
      <vt:lpstr>Symbol</vt:lpstr>
      <vt:lpstr>Wingdings</vt:lpstr>
      <vt:lpstr>Office Theme</vt:lpstr>
      <vt:lpstr>Low Income Housing Tax Credit</vt:lpstr>
      <vt:lpstr>RIHousing Updates</vt:lpstr>
      <vt:lpstr>Agenda</vt:lpstr>
      <vt:lpstr>QUIZ!</vt:lpstr>
      <vt:lpstr>LIHTC 101 </vt:lpstr>
      <vt:lpstr>LIHTC 101 (cont.)</vt:lpstr>
      <vt:lpstr>LIHTC 101 (cont.)</vt:lpstr>
      <vt:lpstr>LIHTC 101 (cont.)</vt:lpstr>
      <vt:lpstr>LIHTC 101 (cont.) </vt:lpstr>
      <vt:lpstr>LIHTC 101 (cont.)</vt:lpstr>
      <vt:lpstr>LIHTC 101 (cont.)</vt:lpstr>
      <vt:lpstr>Form 8609</vt:lpstr>
      <vt:lpstr>LURA</vt:lpstr>
      <vt:lpstr>Regulatory Agreement</vt:lpstr>
      <vt:lpstr>AHP Agreement</vt:lpstr>
      <vt:lpstr>BHRI Agreement</vt:lpstr>
      <vt:lpstr>LIHTC 101 (cont.)</vt:lpstr>
      <vt:lpstr>LIHTC 101 (cont.) – LIHTC Forms and Documents</vt:lpstr>
      <vt:lpstr>New…RIHousing.com</vt:lpstr>
      <vt:lpstr>LIHTC /Multifamily Compliance</vt:lpstr>
      <vt:lpstr>LIHTC Multifamily Compliance (cont.)</vt:lpstr>
      <vt:lpstr>LIHTC Multifamily Compliance (cont.)</vt:lpstr>
      <vt:lpstr> IRS Guidelines </vt:lpstr>
      <vt:lpstr>NEW: LIHTC Compliance Manual</vt:lpstr>
      <vt:lpstr>NEW: LIHTC Compliance Manual (cont.)</vt:lpstr>
      <vt:lpstr>NEW: LIHTC Compliance Manual Features</vt:lpstr>
      <vt:lpstr>Questions?  </vt:lpstr>
      <vt:lpstr>PowerPoint Presentation</vt:lpstr>
      <vt:lpstr>RIHousing LIHTC Policies </vt:lpstr>
      <vt:lpstr> RIHousing LIHTC Policies (cont.)  </vt:lpstr>
      <vt:lpstr>LIHTC Quiz Answers</vt:lpstr>
      <vt:lpstr>LIHTC Quiz Answers</vt:lpstr>
      <vt:lpstr>PowerPoint Presentation</vt:lpstr>
      <vt:lpstr>LIHTC Policy Clarifications</vt:lpstr>
      <vt:lpstr>LIHTC Policy Clarifications (cont.)</vt:lpstr>
      <vt:lpstr>LIHTC Policy Clarifications (cont.)</vt:lpstr>
      <vt:lpstr>LIHTC Tenant File Requirements </vt:lpstr>
      <vt:lpstr>LIHTC Tenant File Requirements (cont.) </vt:lpstr>
      <vt:lpstr>LIHTC Tenant File Requirements (cont.)</vt:lpstr>
      <vt:lpstr>LIHTC On-going Compliance Monitoring </vt:lpstr>
      <vt:lpstr>Asset Management Overview</vt:lpstr>
      <vt:lpstr>Asset Management Overview (cont.)</vt:lpstr>
      <vt:lpstr>Asset Management Offerings</vt:lpstr>
      <vt:lpstr>Asset Management Topics of Focus</vt:lpstr>
      <vt:lpstr>PowerPoint Presentation</vt:lpstr>
      <vt:lpstr>Asset Management Contacts:</vt:lpstr>
      <vt:lpstr>LIHTC Layered with HOME</vt:lpstr>
      <vt:lpstr>LIHTC Layered with HOME (cont.)</vt:lpstr>
      <vt:lpstr>LIHTC Layered with HOME (cont.)</vt:lpstr>
      <vt:lpstr>LIHTC layered with HOME (cont.)</vt:lpstr>
      <vt:lpstr>Contact Information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Income Housing Tax Credit</dc:title>
  <dc:creator>Kathleen Millerick</dc:creator>
  <cp:lastModifiedBy>HeeJin Kim</cp:lastModifiedBy>
  <cp:revision>134</cp:revision>
  <cp:lastPrinted>2019-10-07T15:54:32Z</cp:lastPrinted>
  <dcterms:created xsi:type="dcterms:W3CDTF">2019-09-13T17:13:13Z</dcterms:created>
  <dcterms:modified xsi:type="dcterms:W3CDTF">2019-10-10T15:23:25Z</dcterms:modified>
</cp:coreProperties>
</file>