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4"/>
  </p:sldMasterIdLst>
  <p:notesMasterIdLst>
    <p:notesMasterId r:id="rId50"/>
  </p:notesMasterIdLst>
  <p:handoutMasterIdLst>
    <p:handoutMasterId r:id="rId51"/>
  </p:handoutMasterIdLst>
  <p:sldIdLst>
    <p:sldId id="257" r:id="rId5"/>
    <p:sldId id="277" r:id="rId6"/>
    <p:sldId id="372" r:id="rId7"/>
    <p:sldId id="301" r:id="rId8"/>
    <p:sldId id="306" r:id="rId9"/>
    <p:sldId id="272" r:id="rId10"/>
    <p:sldId id="294" r:id="rId11"/>
    <p:sldId id="343" r:id="rId12"/>
    <p:sldId id="322" r:id="rId13"/>
    <p:sldId id="324" r:id="rId14"/>
    <p:sldId id="326" r:id="rId15"/>
    <p:sldId id="368" r:id="rId16"/>
    <p:sldId id="349" r:id="rId17"/>
    <p:sldId id="350" r:id="rId18"/>
    <p:sldId id="351" r:id="rId19"/>
    <p:sldId id="352" r:id="rId20"/>
    <p:sldId id="332" r:id="rId21"/>
    <p:sldId id="353" r:id="rId22"/>
    <p:sldId id="317" r:id="rId23"/>
    <p:sldId id="291" r:id="rId24"/>
    <p:sldId id="369" r:id="rId25"/>
    <p:sldId id="367" r:id="rId26"/>
    <p:sldId id="355" r:id="rId27"/>
    <p:sldId id="373" r:id="rId28"/>
    <p:sldId id="374" r:id="rId29"/>
    <p:sldId id="375" r:id="rId30"/>
    <p:sldId id="376" r:id="rId31"/>
    <p:sldId id="377" r:id="rId32"/>
    <p:sldId id="378" r:id="rId33"/>
    <p:sldId id="379" r:id="rId34"/>
    <p:sldId id="380" r:id="rId35"/>
    <p:sldId id="360" r:id="rId36"/>
    <p:sldId id="361" r:id="rId37"/>
    <p:sldId id="354" r:id="rId38"/>
    <p:sldId id="362" r:id="rId39"/>
    <p:sldId id="363" r:id="rId40"/>
    <p:sldId id="364" r:id="rId41"/>
    <p:sldId id="370" r:id="rId42"/>
    <p:sldId id="358" r:id="rId43"/>
    <p:sldId id="366" r:id="rId44"/>
    <p:sldId id="348" r:id="rId45"/>
    <p:sldId id="278" r:id="rId46"/>
    <p:sldId id="264" r:id="rId47"/>
    <p:sldId id="371" r:id="rId48"/>
    <p:sldId id="341" r:id="rId49"/>
  </p:sldIdLst>
  <p:sldSz cx="9144000" cy="6858000" type="screen4x3"/>
  <p:notesSz cx="7023100" cy="93091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584F8B39-6D62-47CC-B13F-A83B409621DE}">
          <p14:sldIdLst>
            <p14:sldId id="257"/>
            <p14:sldId id="277"/>
            <p14:sldId id="372"/>
            <p14:sldId id="301"/>
            <p14:sldId id="306"/>
            <p14:sldId id="272"/>
            <p14:sldId id="294"/>
            <p14:sldId id="343"/>
            <p14:sldId id="322"/>
            <p14:sldId id="324"/>
            <p14:sldId id="326"/>
            <p14:sldId id="368"/>
            <p14:sldId id="349"/>
            <p14:sldId id="350"/>
            <p14:sldId id="351"/>
            <p14:sldId id="352"/>
            <p14:sldId id="332"/>
          </p14:sldIdLst>
        </p14:section>
        <p14:section name="Untitled Section" id="{725167E2-9AEC-41BD-803E-A848CF1C3B0C}">
          <p14:sldIdLst>
            <p14:sldId id="353"/>
            <p14:sldId id="317"/>
            <p14:sldId id="291"/>
            <p14:sldId id="369"/>
            <p14:sldId id="367"/>
            <p14:sldId id="355"/>
            <p14:sldId id="373"/>
            <p14:sldId id="374"/>
            <p14:sldId id="375"/>
            <p14:sldId id="376"/>
            <p14:sldId id="377"/>
            <p14:sldId id="378"/>
            <p14:sldId id="379"/>
            <p14:sldId id="380"/>
            <p14:sldId id="360"/>
            <p14:sldId id="361"/>
            <p14:sldId id="354"/>
            <p14:sldId id="362"/>
            <p14:sldId id="363"/>
            <p14:sldId id="364"/>
            <p14:sldId id="370"/>
            <p14:sldId id="358"/>
            <p14:sldId id="366"/>
            <p14:sldId id="348"/>
            <p14:sldId id="278"/>
            <p14:sldId id="264"/>
            <p14:sldId id="371"/>
            <p14:sldId id="341"/>
          </p14:sldIdLst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ary Kate Harrington" initials="MKH" lastIdx="4" clrIdx="0">
    <p:extLst>
      <p:ext uri="{19B8F6BF-5375-455C-9EA6-DF929625EA0E}">
        <p15:presenceInfo xmlns:p15="http://schemas.microsoft.com/office/powerpoint/2012/main" userId="S-1-5-21-393032779-1995899791-1719495449-2601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02D4F"/>
    <a:srgbClr val="7DBDCE"/>
    <a:srgbClr val="005595"/>
    <a:srgbClr val="F2F2F2"/>
    <a:srgbClr val="F7C02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BECCDD6-221F-453A-95EC-868749148801}" v="48" dt="2020-11-16T19:22:53.284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452" autoAdjust="0"/>
    <p:restoredTop sz="94626"/>
  </p:normalViewPr>
  <p:slideViewPr>
    <p:cSldViewPr snapToGrid="0" snapToObjects="1">
      <p:cViewPr varScale="1">
        <p:scale>
          <a:sx n="65" d="100"/>
          <a:sy n="65" d="100"/>
        </p:scale>
        <p:origin x="206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71" d="100"/>
          <a:sy n="71" d="100"/>
        </p:scale>
        <p:origin x="3504" y="6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50" Type="http://schemas.openxmlformats.org/officeDocument/2006/relationships/notesMaster" Target="notesMasters/notesMaster1.xml"/><Relationship Id="rId55" Type="http://schemas.openxmlformats.org/officeDocument/2006/relationships/theme" Target="theme/theme1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presProps" Target="presProps.xml"/><Relationship Id="rId58" Type="http://schemas.microsoft.com/office/2015/10/relationships/revisionInfo" Target="revisionInfo.xml"/><Relationship Id="rId5" Type="http://schemas.openxmlformats.org/officeDocument/2006/relationships/slide" Target="slides/slide1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openxmlformats.org/officeDocument/2006/relationships/tableStyles" Target="tableStyles.xml"/><Relationship Id="rId8" Type="http://schemas.openxmlformats.org/officeDocument/2006/relationships/slide" Target="slides/slide4.xml"/><Relationship Id="rId51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54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microsoft.com/office/2016/11/relationships/changesInfo" Target="changesInfos/changesInfo1.xml"/><Relationship Id="rId10" Type="http://schemas.openxmlformats.org/officeDocument/2006/relationships/slide" Target="slides/slide6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commentAuthors" Target="commentAuthor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Hope Lanphear" userId="3cd798ad-993f-46cb-80c5-09c6f9546633" providerId="ADAL" clId="{1238319E-C8DD-4F43-8D69-3BC13741169E}"/>
    <pc:docChg chg="undo custSel modSld">
      <pc:chgData name="Hope Lanphear" userId="3cd798ad-993f-46cb-80c5-09c6f9546633" providerId="ADAL" clId="{1238319E-C8DD-4F43-8D69-3BC13741169E}" dt="2020-10-30T15:27:58.856" v="349" actId="20577"/>
      <pc:docMkLst>
        <pc:docMk/>
      </pc:docMkLst>
      <pc:sldChg chg="modSp">
        <pc:chgData name="Hope Lanphear" userId="3cd798ad-993f-46cb-80c5-09c6f9546633" providerId="ADAL" clId="{1238319E-C8DD-4F43-8D69-3BC13741169E}" dt="2020-10-30T15:27:58.856" v="349" actId="20577"/>
        <pc:sldMkLst>
          <pc:docMk/>
          <pc:sldMk cId="1049076852" sldId="371"/>
        </pc:sldMkLst>
        <pc:spChg chg="mod">
          <ac:chgData name="Hope Lanphear" userId="3cd798ad-993f-46cb-80c5-09c6f9546633" providerId="ADAL" clId="{1238319E-C8DD-4F43-8D69-3BC13741169E}" dt="2020-10-30T15:27:58.856" v="349" actId="20577"/>
          <ac:spMkLst>
            <pc:docMk/>
            <pc:sldMk cId="1049076852" sldId="371"/>
            <ac:spMk id="3" creationId="{AC5D289E-430F-8544-947C-0EE3B4BE21E3}"/>
          </ac:spMkLst>
        </pc:spChg>
      </pc:sldChg>
    </pc:docChg>
  </pc:docChgLst>
  <pc:docChgLst>
    <pc:chgData name="Lenore Coughlin" userId="acce6077-1c81-46c3-9998-91608a8f39af" providerId="ADAL" clId="{918CC440-5B88-4DFC-989D-CBE9F76EFE23}"/>
    <pc:docChg chg="undo custSel addSld modSld sldOrd">
      <pc:chgData name="Lenore Coughlin" userId="acce6077-1c81-46c3-9998-91608a8f39af" providerId="ADAL" clId="{918CC440-5B88-4DFC-989D-CBE9F76EFE23}" dt="2020-11-12T13:55:55.664" v="941" actId="13926"/>
      <pc:docMkLst>
        <pc:docMk/>
      </pc:docMkLst>
      <pc:sldChg chg="modSp">
        <pc:chgData name="Lenore Coughlin" userId="acce6077-1c81-46c3-9998-91608a8f39af" providerId="ADAL" clId="{918CC440-5B88-4DFC-989D-CBE9F76EFE23}" dt="2020-11-12T13:45:28.789" v="407" actId="20577"/>
        <pc:sldMkLst>
          <pc:docMk/>
          <pc:sldMk cId="3605301445" sldId="355"/>
        </pc:sldMkLst>
        <pc:spChg chg="mod">
          <ac:chgData name="Lenore Coughlin" userId="acce6077-1c81-46c3-9998-91608a8f39af" providerId="ADAL" clId="{918CC440-5B88-4DFC-989D-CBE9F76EFE23}" dt="2020-11-12T13:45:28.789" v="407" actId="20577"/>
          <ac:spMkLst>
            <pc:docMk/>
            <pc:sldMk cId="3605301445" sldId="355"/>
            <ac:spMk id="7" creationId="{F6CC0A73-E15A-9D48-BD2B-BC401D4E45B8}"/>
          </ac:spMkLst>
        </pc:spChg>
      </pc:sldChg>
      <pc:sldChg chg="modSp add">
        <pc:chgData name="Lenore Coughlin" userId="acce6077-1c81-46c3-9998-91608a8f39af" providerId="ADAL" clId="{918CC440-5B88-4DFC-989D-CBE9F76EFE23}" dt="2020-11-12T13:45:45.909" v="409" actId="13926"/>
        <pc:sldMkLst>
          <pc:docMk/>
          <pc:sldMk cId="2026053606" sldId="373"/>
        </pc:sldMkLst>
        <pc:spChg chg="mod">
          <ac:chgData name="Lenore Coughlin" userId="acce6077-1c81-46c3-9998-91608a8f39af" providerId="ADAL" clId="{918CC440-5B88-4DFC-989D-CBE9F76EFE23}" dt="2020-11-12T13:45:45.909" v="409" actId="13926"/>
          <ac:spMkLst>
            <pc:docMk/>
            <pc:sldMk cId="2026053606" sldId="373"/>
            <ac:spMk id="7" creationId="{F6CC0A73-E15A-9D48-BD2B-BC401D4E45B8}"/>
          </ac:spMkLst>
        </pc:spChg>
      </pc:sldChg>
      <pc:sldChg chg="addSp modSp add">
        <pc:chgData name="Lenore Coughlin" userId="acce6077-1c81-46c3-9998-91608a8f39af" providerId="ADAL" clId="{918CC440-5B88-4DFC-989D-CBE9F76EFE23}" dt="2020-11-12T13:48:18.527" v="544" actId="1076"/>
        <pc:sldMkLst>
          <pc:docMk/>
          <pc:sldMk cId="1164230446" sldId="374"/>
        </pc:sldMkLst>
        <pc:spChg chg="add mod">
          <ac:chgData name="Lenore Coughlin" userId="acce6077-1c81-46c3-9998-91608a8f39af" providerId="ADAL" clId="{918CC440-5B88-4DFC-989D-CBE9F76EFE23}" dt="2020-11-12T13:48:18.527" v="544" actId="1076"/>
          <ac:spMkLst>
            <pc:docMk/>
            <pc:sldMk cId="1164230446" sldId="374"/>
            <ac:spMk id="5" creationId="{86EE9F68-C164-44A8-A03C-E4F9B3472377}"/>
          </ac:spMkLst>
        </pc:spChg>
        <pc:spChg chg="mod">
          <ac:chgData name="Lenore Coughlin" userId="acce6077-1c81-46c3-9998-91608a8f39af" providerId="ADAL" clId="{918CC440-5B88-4DFC-989D-CBE9F76EFE23}" dt="2020-11-12T13:46:52.111" v="483" actId="14100"/>
          <ac:spMkLst>
            <pc:docMk/>
            <pc:sldMk cId="1164230446" sldId="374"/>
            <ac:spMk id="7" creationId="{F6CC0A73-E15A-9D48-BD2B-BC401D4E45B8}"/>
          </ac:spMkLst>
        </pc:spChg>
      </pc:sldChg>
      <pc:sldChg chg="modSp add">
        <pc:chgData name="Lenore Coughlin" userId="acce6077-1c81-46c3-9998-91608a8f39af" providerId="ADAL" clId="{918CC440-5B88-4DFC-989D-CBE9F76EFE23}" dt="2020-11-12T13:48:30.502" v="546" actId="13926"/>
        <pc:sldMkLst>
          <pc:docMk/>
          <pc:sldMk cId="2933194605" sldId="375"/>
        </pc:sldMkLst>
        <pc:spChg chg="mod">
          <ac:chgData name="Lenore Coughlin" userId="acce6077-1c81-46c3-9998-91608a8f39af" providerId="ADAL" clId="{918CC440-5B88-4DFC-989D-CBE9F76EFE23}" dt="2020-11-12T13:48:30.502" v="546" actId="13926"/>
          <ac:spMkLst>
            <pc:docMk/>
            <pc:sldMk cId="2933194605" sldId="375"/>
            <ac:spMk id="5" creationId="{86EE9F68-C164-44A8-A03C-E4F9B3472377}"/>
          </ac:spMkLst>
        </pc:spChg>
      </pc:sldChg>
      <pc:sldChg chg="modSp add">
        <pc:chgData name="Lenore Coughlin" userId="acce6077-1c81-46c3-9998-91608a8f39af" providerId="ADAL" clId="{918CC440-5B88-4DFC-989D-CBE9F76EFE23}" dt="2020-11-12T13:50:14.100" v="733" actId="13926"/>
        <pc:sldMkLst>
          <pc:docMk/>
          <pc:sldMk cId="3826908574" sldId="376"/>
        </pc:sldMkLst>
        <pc:spChg chg="mod">
          <ac:chgData name="Lenore Coughlin" userId="acce6077-1c81-46c3-9998-91608a8f39af" providerId="ADAL" clId="{918CC440-5B88-4DFC-989D-CBE9F76EFE23}" dt="2020-11-12T13:50:14.100" v="733" actId="13926"/>
          <ac:spMkLst>
            <pc:docMk/>
            <pc:sldMk cId="3826908574" sldId="376"/>
            <ac:spMk id="5" creationId="{86EE9F68-C164-44A8-A03C-E4F9B3472377}"/>
          </ac:spMkLst>
        </pc:spChg>
        <pc:spChg chg="mod">
          <ac:chgData name="Lenore Coughlin" userId="acce6077-1c81-46c3-9998-91608a8f39af" providerId="ADAL" clId="{918CC440-5B88-4DFC-989D-CBE9F76EFE23}" dt="2020-11-12T13:49:22.085" v="701" actId="20577"/>
          <ac:spMkLst>
            <pc:docMk/>
            <pc:sldMk cId="3826908574" sldId="376"/>
            <ac:spMk id="7" creationId="{F6CC0A73-E15A-9D48-BD2B-BC401D4E45B8}"/>
          </ac:spMkLst>
        </pc:spChg>
      </pc:sldChg>
      <pc:sldChg chg="add">
        <pc:chgData name="Lenore Coughlin" userId="acce6077-1c81-46c3-9998-91608a8f39af" providerId="ADAL" clId="{918CC440-5B88-4DFC-989D-CBE9F76EFE23}" dt="2020-11-12T13:50:06.236" v="732"/>
        <pc:sldMkLst>
          <pc:docMk/>
          <pc:sldMk cId="2012316741" sldId="377"/>
        </pc:sldMkLst>
      </pc:sldChg>
      <pc:sldChg chg="modSp add">
        <pc:chgData name="Lenore Coughlin" userId="acce6077-1c81-46c3-9998-91608a8f39af" providerId="ADAL" clId="{918CC440-5B88-4DFC-989D-CBE9F76EFE23}" dt="2020-11-12T13:54:42.493" v="852" actId="13926"/>
        <pc:sldMkLst>
          <pc:docMk/>
          <pc:sldMk cId="4114475238" sldId="378"/>
        </pc:sldMkLst>
        <pc:spChg chg="mod">
          <ac:chgData name="Lenore Coughlin" userId="acce6077-1c81-46c3-9998-91608a8f39af" providerId="ADAL" clId="{918CC440-5B88-4DFC-989D-CBE9F76EFE23}" dt="2020-11-12T13:54:42.493" v="852" actId="13926"/>
          <ac:spMkLst>
            <pc:docMk/>
            <pc:sldMk cId="4114475238" sldId="378"/>
            <ac:spMk id="5" creationId="{86EE9F68-C164-44A8-A03C-E4F9B3472377}"/>
          </ac:spMkLst>
        </pc:spChg>
        <pc:spChg chg="mod">
          <ac:chgData name="Lenore Coughlin" userId="acce6077-1c81-46c3-9998-91608a8f39af" providerId="ADAL" clId="{918CC440-5B88-4DFC-989D-CBE9F76EFE23}" dt="2020-11-12T13:53:39.524" v="823" actId="20577"/>
          <ac:spMkLst>
            <pc:docMk/>
            <pc:sldMk cId="4114475238" sldId="378"/>
            <ac:spMk id="7" creationId="{F6CC0A73-E15A-9D48-BD2B-BC401D4E45B8}"/>
          </ac:spMkLst>
        </pc:spChg>
      </pc:sldChg>
      <pc:sldChg chg="modSp add ord">
        <pc:chgData name="Lenore Coughlin" userId="acce6077-1c81-46c3-9998-91608a8f39af" providerId="ADAL" clId="{918CC440-5B88-4DFC-989D-CBE9F76EFE23}" dt="2020-11-12T13:55:55.664" v="941" actId="13926"/>
        <pc:sldMkLst>
          <pc:docMk/>
          <pc:sldMk cId="2579510782" sldId="379"/>
        </pc:sldMkLst>
        <pc:spChg chg="mod">
          <ac:chgData name="Lenore Coughlin" userId="acce6077-1c81-46c3-9998-91608a8f39af" providerId="ADAL" clId="{918CC440-5B88-4DFC-989D-CBE9F76EFE23}" dt="2020-11-12T13:55:55.664" v="941" actId="13926"/>
          <ac:spMkLst>
            <pc:docMk/>
            <pc:sldMk cId="2579510782" sldId="379"/>
            <ac:spMk id="7" creationId="{F6CC0A73-E15A-9D48-BD2B-BC401D4E45B8}"/>
          </ac:spMkLst>
        </pc:spChg>
      </pc:sldChg>
      <pc:sldChg chg="add">
        <pc:chgData name="Lenore Coughlin" userId="acce6077-1c81-46c3-9998-91608a8f39af" providerId="ADAL" clId="{918CC440-5B88-4DFC-989D-CBE9F76EFE23}" dt="2020-11-12T13:55:49.677" v="940"/>
        <pc:sldMkLst>
          <pc:docMk/>
          <pc:sldMk cId="3736592401" sldId="380"/>
        </pc:sldMkLst>
      </pc:sldChg>
    </pc:docChg>
  </pc:docChgLst>
  <pc:docChgLst>
    <pc:chgData name="Kathleen Millerick" userId="6f88c7b0-96d9-4584-8f07-5a7c44f8f87f" providerId="ADAL" clId="{2BECCDD6-221F-453A-95EC-868749148801}"/>
    <pc:docChg chg="addSld modSld">
      <pc:chgData name="Kathleen Millerick" userId="6f88c7b0-96d9-4584-8f07-5a7c44f8f87f" providerId="ADAL" clId="{2BECCDD6-221F-453A-95EC-868749148801}" dt="2020-10-30T15:32:35.687" v="426" actId="20577"/>
      <pc:docMkLst>
        <pc:docMk/>
      </pc:docMkLst>
      <pc:sldChg chg="modSp">
        <pc:chgData name="Kathleen Millerick" userId="6f88c7b0-96d9-4584-8f07-5a7c44f8f87f" providerId="ADAL" clId="{2BECCDD6-221F-453A-95EC-868749148801}" dt="2020-10-30T14:25:48.237" v="310" actId="20577"/>
        <pc:sldMkLst>
          <pc:docMk/>
          <pc:sldMk cId="894451924" sldId="264"/>
        </pc:sldMkLst>
        <pc:spChg chg="mod">
          <ac:chgData name="Kathleen Millerick" userId="6f88c7b0-96d9-4584-8f07-5a7c44f8f87f" providerId="ADAL" clId="{2BECCDD6-221F-453A-95EC-868749148801}" dt="2020-10-30T14:25:48.237" v="310" actId="20577"/>
          <ac:spMkLst>
            <pc:docMk/>
            <pc:sldMk cId="894451924" sldId="264"/>
            <ac:spMk id="3" creationId="{AC5D289E-430F-8544-947C-0EE3B4BE21E3}"/>
          </ac:spMkLst>
        </pc:spChg>
        <pc:spChg chg="mod">
          <ac:chgData name="Kathleen Millerick" userId="6f88c7b0-96d9-4584-8f07-5a7c44f8f87f" providerId="ADAL" clId="{2BECCDD6-221F-453A-95EC-868749148801}" dt="2020-10-30T14:21:58.583" v="172"/>
          <ac:spMkLst>
            <pc:docMk/>
            <pc:sldMk cId="894451924" sldId="264"/>
            <ac:spMk id="6" creationId="{B95E85E5-7078-E043-8C82-0280045191C6}"/>
          </ac:spMkLst>
        </pc:spChg>
      </pc:sldChg>
      <pc:sldChg chg="modSp">
        <pc:chgData name="Kathleen Millerick" userId="6f88c7b0-96d9-4584-8f07-5a7c44f8f87f" providerId="ADAL" clId="{2BECCDD6-221F-453A-95EC-868749148801}" dt="2020-10-30T15:32:35.687" v="426" actId="20577"/>
        <pc:sldMkLst>
          <pc:docMk/>
          <pc:sldMk cId="896405322" sldId="277"/>
        </pc:sldMkLst>
        <pc:spChg chg="mod">
          <ac:chgData name="Kathleen Millerick" userId="6f88c7b0-96d9-4584-8f07-5a7c44f8f87f" providerId="ADAL" clId="{2BECCDD6-221F-453A-95EC-868749148801}" dt="2020-10-30T15:32:35.687" v="426" actId="20577"/>
          <ac:spMkLst>
            <pc:docMk/>
            <pc:sldMk cId="896405322" sldId="277"/>
            <ac:spMk id="7" creationId="{F6CC0A73-E15A-9D48-BD2B-BC401D4E45B8}"/>
          </ac:spMkLst>
        </pc:spChg>
      </pc:sldChg>
      <pc:sldChg chg="modSp">
        <pc:chgData name="Kathleen Millerick" userId="6f88c7b0-96d9-4584-8f07-5a7c44f8f87f" providerId="ADAL" clId="{2BECCDD6-221F-453A-95EC-868749148801}" dt="2020-10-30T15:31:10.220" v="351" actId="20577"/>
        <pc:sldMkLst>
          <pc:docMk/>
          <pc:sldMk cId="2533535007" sldId="341"/>
        </pc:sldMkLst>
        <pc:spChg chg="mod">
          <ac:chgData name="Kathleen Millerick" userId="6f88c7b0-96d9-4584-8f07-5a7c44f8f87f" providerId="ADAL" clId="{2BECCDD6-221F-453A-95EC-868749148801}" dt="2020-10-30T15:31:10.220" v="351" actId="20577"/>
          <ac:spMkLst>
            <pc:docMk/>
            <pc:sldMk cId="2533535007" sldId="341"/>
            <ac:spMk id="4" creationId="{FBC9004D-B12B-4373-9071-FBA3D68FEA82}"/>
          </ac:spMkLst>
        </pc:spChg>
      </pc:sldChg>
      <pc:sldChg chg="modSp add">
        <pc:chgData name="Kathleen Millerick" userId="6f88c7b0-96d9-4584-8f07-5a7c44f8f87f" providerId="ADAL" clId="{2BECCDD6-221F-453A-95EC-868749148801}" dt="2020-10-30T15:30:44.957" v="341" actId="20577"/>
        <pc:sldMkLst>
          <pc:docMk/>
          <pc:sldMk cId="1049076852" sldId="371"/>
        </pc:sldMkLst>
        <pc:spChg chg="mod">
          <ac:chgData name="Kathleen Millerick" userId="6f88c7b0-96d9-4584-8f07-5a7c44f8f87f" providerId="ADAL" clId="{2BECCDD6-221F-453A-95EC-868749148801}" dt="2020-10-30T15:30:44.957" v="341" actId="20577"/>
          <ac:spMkLst>
            <pc:docMk/>
            <pc:sldMk cId="1049076852" sldId="371"/>
            <ac:spMk id="3" creationId="{AC5D289E-430F-8544-947C-0EE3B4BE21E3}"/>
          </ac:spMkLst>
        </pc:spChg>
        <pc:spChg chg="mod">
          <ac:chgData name="Kathleen Millerick" userId="6f88c7b0-96d9-4584-8f07-5a7c44f8f87f" providerId="ADAL" clId="{2BECCDD6-221F-453A-95EC-868749148801}" dt="2020-10-30T14:21:43.696" v="170"/>
          <ac:spMkLst>
            <pc:docMk/>
            <pc:sldMk cId="1049076852" sldId="371"/>
            <ac:spMk id="6" creationId="{B95E85E5-7078-E043-8C82-0280045191C6}"/>
          </ac:spMkLst>
        </pc:spChg>
      </pc:sldChg>
      <pc:sldChg chg="modSp add">
        <pc:chgData name="Kathleen Millerick" userId="6f88c7b0-96d9-4584-8f07-5a7c44f8f87f" providerId="ADAL" clId="{2BECCDD6-221F-453A-95EC-868749148801}" dt="2020-10-30T15:32:19.722" v="411" actId="20577"/>
        <pc:sldMkLst>
          <pc:docMk/>
          <pc:sldMk cId="3377130963" sldId="372"/>
        </pc:sldMkLst>
        <pc:spChg chg="mod">
          <ac:chgData name="Kathleen Millerick" userId="6f88c7b0-96d9-4584-8f07-5a7c44f8f87f" providerId="ADAL" clId="{2BECCDD6-221F-453A-95EC-868749148801}" dt="2020-10-30T15:32:19.722" v="411" actId="20577"/>
          <ac:spMkLst>
            <pc:docMk/>
            <pc:sldMk cId="3377130963" sldId="372"/>
            <ac:spMk id="3" creationId="{F745800F-62CC-464B-BF72-8CEDCF780D03}"/>
          </ac:spMkLst>
        </pc:spChg>
        <pc:spChg chg="mod">
          <ac:chgData name="Kathleen Millerick" userId="6f88c7b0-96d9-4584-8f07-5a7c44f8f87f" providerId="ADAL" clId="{2BECCDD6-221F-453A-95EC-868749148801}" dt="2020-10-30T15:32:00.090" v="366" actId="20577"/>
          <ac:spMkLst>
            <pc:docMk/>
            <pc:sldMk cId="3377130963" sldId="372"/>
            <ac:spMk id="4" creationId="{A79F88D1-2111-43D0-B913-DCDC97C65E24}"/>
          </ac:spMkLst>
        </pc:spChg>
      </pc:sldChg>
    </pc:docChg>
  </pc:docChgLst>
</pc:chgInfo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image" Target="../media/image18.png"/><Relationship Id="rId4" Type="http://schemas.openxmlformats.org/officeDocument/2006/relationships/image" Target="../media/image21.pn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image" Target="../media/image18.png"/><Relationship Id="rId4" Type="http://schemas.openxmlformats.org/officeDocument/2006/relationships/image" Target="../media/image21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D618E28-A196-4494-B33A-87890575CDC1}" type="doc">
      <dgm:prSet loTypeId="urn:microsoft.com/office/officeart/2005/8/layout/hList7" loCatId="picture" qsTypeId="urn:microsoft.com/office/officeart/2005/8/quickstyle/simple1" qsCatId="simple" csTypeId="urn:microsoft.com/office/officeart/2005/8/colors/accent0_3" csCatId="mainScheme" phldr="1"/>
      <dgm:spPr/>
    </dgm:pt>
    <dgm:pt modelId="{6460B6FD-F5A8-4061-B428-8C19EA71C9FA}">
      <dgm:prSet phldrT="[Text]" custT="1"/>
      <dgm:spPr/>
      <dgm:t>
        <a:bodyPr/>
        <a:lstStyle/>
        <a:p>
          <a:endParaRPr lang="en-US" sz="1600" dirty="0"/>
        </a:p>
        <a:p>
          <a:endParaRPr lang="en-US" sz="1600" dirty="0"/>
        </a:p>
        <a:p>
          <a:endParaRPr lang="en-US" sz="1600" dirty="0"/>
        </a:p>
        <a:p>
          <a:r>
            <a:rPr lang="en-US" sz="1600" dirty="0"/>
            <a:t>1</a:t>
          </a:r>
          <a:r>
            <a:rPr lang="en-US" sz="1600" baseline="30000" dirty="0"/>
            <a:t>st</a:t>
          </a:r>
          <a:r>
            <a:rPr lang="en-US" sz="1600" dirty="0"/>
            <a:t> Generation</a:t>
          </a:r>
        </a:p>
      </dgm:t>
    </dgm:pt>
    <dgm:pt modelId="{0B53BA7C-5F07-4D33-8DC4-543AA6C33690}" type="parTrans" cxnId="{1C9BDD22-A9FB-43A1-B9D7-A2794717F18C}">
      <dgm:prSet/>
      <dgm:spPr/>
      <dgm:t>
        <a:bodyPr/>
        <a:lstStyle/>
        <a:p>
          <a:endParaRPr lang="en-US"/>
        </a:p>
      </dgm:t>
    </dgm:pt>
    <dgm:pt modelId="{F1FCBAC0-FC09-4CAE-8D71-F406FDDDA600}" type="sibTrans" cxnId="{1C9BDD22-A9FB-43A1-B9D7-A2794717F18C}">
      <dgm:prSet/>
      <dgm:spPr/>
      <dgm:t>
        <a:bodyPr/>
        <a:lstStyle/>
        <a:p>
          <a:endParaRPr lang="en-US"/>
        </a:p>
      </dgm:t>
    </dgm:pt>
    <dgm:pt modelId="{31FCACD3-DBC7-47BA-A23C-97E809DE26E6}">
      <dgm:prSet phldrT="[Text]" custT="1"/>
      <dgm:spPr/>
      <dgm:t>
        <a:bodyPr/>
        <a:lstStyle/>
        <a:p>
          <a:endParaRPr lang="en-US" sz="1600" dirty="0"/>
        </a:p>
        <a:p>
          <a:endParaRPr lang="en-US" sz="1600" dirty="0"/>
        </a:p>
        <a:p>
          <a:endParaRPr lang="en-US" sz="1600" dirty="0"/>
        </a:p>
        <a:p>
          <a:r>
            <a:rPr lang="en-US" sz="1600" dirty="0"/>
            <a:t>2</a:t>
          </a:r>
          <a:r>
            <a:rPr lang="en-US" sz="1600" baseline="30000" dirty="0"/>
            <a:t>nd</a:t>
          </a:r>
          <a:r>
            <a:rPr lang="en-US" sz="1600" dirty="0"/>
            <a:t> Generation</a:t>
          </a:r>
        </a:p>
      </dgm:t>
    </dgm:pt>
    <dgm:pt modelId="{B0B656C9-BF67-4BB7-89B5-6F18563C7FED}" type="parTrans" cxnId="{4A63AF86-B9D5-40AF-8D72-446DB0E57501}">
      <dgm:prSet/>
      <dgm:spPr/>
      <dgm:t>
        <a:bodyPr/>
        <a:lstStyle/>
        <a:p>
          <a:endParaRPr lang="en-US"/>
        </a:p>
      </dgm:t>
    </dgm:pt>
    <dgm:pt modelId="{6B20E37A-2204-45B7-A7CE-E4F93C7F8D34}" type="sibTrans" cxnId="{4A63AF86-B9D5-40AF-8D72-446DB0E57501}">
      <dgm:prSet/>
      <dgm:spPr/>
      <dgm:t>
        <a:bodyPr/>
        <a:lstStyle/>
        <a:p>
          <a:endParaRPr lang="en-US"/>
        </a:p>
      </dgm:t>
    </dgm:pt>
    <dgm:pt modelId="{EDB35E41-C5CE-4DE1-B216-5BFEC9AF1393}">
      <dgm:prSet phldrT="[Text]" custT="1"/>
      <dgm:spPr/>
      <dgm:t>
        <a:bodyPr/>
        <a:lstStyle/>
        <a:p>
          <a:endParaRPr lang="en-US" sz="2600" dirty="0"/>
        </a:p>
        <a:p>
          <a:endParaRPr lang="en-US" sz="2600" dirty="0"/>
        </a:p>
        <a:p>
          <a:r>
            <a:rPr lang="en-US" sz="1600" dirty="0"/>
            <a:t>3</a:t>
          </a:r>
          <a:r>
            <a:rPr lang="en-US" sz="1600" baseline="30000" dirty="0"/>
            <a:t>rd</a:t>
          </a:r>
          <a:r>
            <a:rPr lang="en-US" sz="1600" dirty="0"/>
            <a:t> Generation</a:t>
          </a:r>
        </a:p>
      </dgm:t>
    </dgm:pt>
    <dgm:pt modelId="{C55C34D9-EF00-45DB-B80A-2C9C8CB7DDC3}" type="parTrans" cxnId="{820B2D8F-4691-4877-A451-12EA39B96CA8}">
      <dgm:prSet/>
      <dgm:spPr/>
      <dgm:t>
        <a:bodyPr/>
        <a:lstStyle/>
        <a:p>
          <a:endParaRPr lang="en-US"/>
        </a:p>
      </dgm:t>
    </dgm:pt>
    <dgm:pt modelId="{587DE3F3-9BC3-4258-A6D7-5C5B16835848}" type="sibTrans" cxnId="{820B2D8F-4691-4877-A451-12EA39B96CA8}">
      <dgm:prSet/>
      <dgm:spPr/>
      <dgm:t>
        <a:bodyPr/>
        <a:lstStyle/>
        <a:p>
          <a:endParaRPr lang="en-US"/>
        </a:p>
      </dgm:t>
    </dgm:pt>
    <dgm:pt modelId="{2B470928-F60A-44EB-9C7E-C1CCAE666FBB}">
      <dgm:prSet/>
      <dgm:spPr/>
      <dgm:t>
        <a:bodyPr/>
        <a:lstStyle/>
        <a:p>
          <a:endParaRPr lang="en-US" dirty="0"/>
        </a:p>
        <a:p>
          <a:endParaRPr lang="en-US" dirty="0"/>
        </a:p>
        <a:p>
          <a:endParaRPr lang="en-US" dirty="0"/>
        </a:p>
        <a:p>
          <a:r>
            <a:rPr lang="en-US" dirty="0"/>
            <a:t>Now</a:t>
          </a:r>
        </a:p>
      </dgm:t>
    </dgm:pt>
    <dgm:pt modelId="{3BFF80CB-BA19-46EE-B13A-1E2E45565D74}" type="parTrans" cxnId="{BC7E0749-5E6D-4E9D-9215-53FDAAF3283D}">
      <dgm:prSet/>
      <dgm:spPr/>
      <dgm:t>
        <a:bodyPr/>
        <a:lstStyle/>
        <a:p>
          <a:endParaRPr lang="en-US"/>
        </a:p>
      </dgm:t>
    </dgm:pt>
    <dgm:pt modelId="{173B4A26-9739-4485-AD40-23343DEE4788}" type="sibTrans" cxnId="{BC7E0749-5E6D-4E9D-9215-53FDAAF3283D}">
      <dgm:prSet/>
      <dgm:spPr/>
      <dgm:t>
        <a:bodyPr/>
        <a:lstStyle/>
        <a:p>
          <a:endParaRPr lang="en-US"/>
        </a:p>
      </dgm:t>
    </dgm:pt>
    <dgm:pt modelId="{534B64D9-1765-4722-8870-AE82BB76E6F6}" type="pres">
      <dgm:prSet presAssocID="{FD618E28-A196-4494-B33A-87890575CDC1}" presName="Name0" presStyleCnt="0">
        <dgm:presLayoutVars>
          <dgm:dir/>
          <dgm:resizeHandles val="exact"/>
        </dgm:presLayoutVars>
      </dgm:prSet>
      <dgm:spPr/>
    </dgm:pt>
    <dgm:pt modelId="{0C5487DE-6434-4478-A590-2ED219F1F544}" type="pres">
      <dgm:prSet presAssocID="{FD618E28-A196-4494-B33A-87890575CDC1}" presName="fgShape" presStyleLbl="fgShp" presStyleIdx="0" presStyleCnt="1"/>
      <dgm:spPr>
        <a:prstGeom prst="rightArrow">
          <a:avLst/>
        </a:prstGeom>
        <a:solidFill>
          <a:schemeClr val="accent4">
            <a:lumMod val="60000"/>
            <a:lumOff val="40000"/>
          </a:schemeClr>
        </a:solidFill>
      </dgm:spPr>
    </dgm:pt>
    <dgm:pt modelId="{75274FF4-B393-4AF9-AD00-D2C24B33DC1E}" type="pres">
      <dgm:prSet presAssocID="{FD618E28-A196-4494-B33A-87890575CDC1}" presName="linComp" presStyleCnt="0"/>
      <dgm:spPr/>
    </dgm:pt>
    <dgm:pt modelId="{3387DB10-26AD-4C1A-9EBC-F45CD79CFFC7}" type="pres">
      <dgm:prSet presAssocID="{6460B6FD-F5A8-4061-B428-8C19EA71C9FA}" presName="compNode" presStyleCnt="0"/>
      <dgm:spPr/>
    </dgm:pt>
    <dgm:pt modelId="{79370AA1-A579-479A-AAAC-360F74FE4AB5}" type="pres">
      <dgm:prSet presAssocID="{6460B6FD-F5A8-4061-B428-8C19EA71C9FA}" presName="bkgdShape" presStyleLbl="node1" presStyleIdx="0" presStyleCnt="4" custLinFactNeighborY="-1638"/>
      <dgm:spPr/>
    </dgm:pt>
    <dgm:pt modelId="{5F0F7D57-0591-499F-8105-157E76F0754B}" type="pres">
      <dgm:prSet presAssocID="{6460B6FD-F5A8-4061-B428-8C19EA71C9FA}" presName="nodeTx" presStyleLbl="node1" presStyleIdx="0" presStyleCnt="4">
        <dgm:presLayoutVars>
          <dgm:bulletEnabled val="1"/>
        </dgm:presLayoutVars>
      </dgm:prSet>
      <dgm:spPr/>
    </dgm:pt>
    <dgm:pt modelId="{AC71E133-902F-457B-A506-A40F122EE192}" type="pres">
      <dgm:prSet presAssocID="{6460B6FD-F5A8-4061-B428-8C19EA71C9FA}" presName="invisiNode" presStyleLbl="node1" presStyleIdx="0" presStyleCnt="4"/>
      <dgm:spPr/>
    </dgm:pt>
    <dgm:pt modelId="{7E68AEDA-09DF-45F6-B6E8-CB411AC68454}" type="pres">
      <dgm:prSet presAssocID="{6460B6FD-F5A8-4061-B428-8C19EA71C9FA}" presName="imagNode" presStyleLbl="fgImgPlace1" presStyleIdx="0" presStyleCnt="4" custScaleX="157028" custScaleY="156468" custLinFactNeighborX="343" custLinFactNeighborY="13265"/>
      <dgm:spPr>
        <a:prstGeom prst="roundRect">
          <a:avLst/>
        </a:prstGeom>
        <a:blipFill>
          <a:blip xmlns:r="http://schemas.openxmlformats.org/officeDocument/2006/relationships" r:embed="rId1"/>
          <a:srcRect/>
          <a:stretch>
            <a:fillRect t="-15000" b="-15000"/>
          </a:stretch>
        </a:blipFill>
      </dgm:spPr>
    </dgm:pt>
    <dgm:pt modelId="{3E2890EF-CBA6-446B-A3F0-68D104187A06}" type="pres">
      <dgm:prSet presAssocID="{F1FCBAC0-FC09-4CAE-8D71-F406FDDDA600}" presName="sibTrans" presStyleLbl="sibTrans2D1" presStyleIdx="0" presStyleCnt="0"/>
      <dgm:spPr/>
    </dgm:pt>
    <dgm:pt modelId="{97E7111C-7C1F-4E31-8A28-C5951B8BB8DA}" type="pres">
      <dgm:prSet presAssocID="{31FCACD3-DBC7-47BA-A23C-97E809DE26E6}" presName="compNode" presStyleCnt="0"/>
      <dgm:spPr/>
    </dgm:pt>
    <dgm:pt modelId="{CF8A232D-61B2-4B05-A79D-4FDB8117CCFA}" type="pres">
      <dgm:prSet presAssocID="{31FCACD3-DBC7-47BA-A23C-97E809DE26E6}" presName="bkgdShape" presStyleLbl="node1" presStyleIdx="1" presStyleCnt="4" custLinFactNeighborY="-1638"/>
      <dgm:spPr/>
    </dgm:pt>
    <dgm:pt modelId="{D98D1437-7840-4585-A5E8-9759CE4D6B5C}" type="pres">
      <dgm:prSet presAssocID="{31FCACD3-DBC7-47BA-A23C-97E809DE26E6}" presName="nodeTx" presStyleLbl="node1" presStyleIdx="1" presStyleCnt="4">
        <dgm:presLayoutVars>
          <dgm:bulletEnabled val="1"/>
        </dgm:presLayoutVars>
      </dgm:prSet>
      <dgm:spPr/>
    </dgm:pt>
    <dgm:pt modelId="{6C382B56-7692-479A-8ED4-CD8FC986FAC1}" type="pres">
      <dgm:prSet presAssocID="{31FCACD3-DBC7-47BA-A23C-97E809DE26E6}" presName="invisiNode" presStyleLbl="node1" presStyleIdx="1" presStyleCnt="4"/>
      <dgm:spPr/>
    </dgm:pt>
    <dgm:pt modelId="{3385EBEC-8BCF-43B0-9E7A-EEF71767C95C}" type="pres">
      <dgm:prSet presAssocID="{31FCACD3-DBC7-47BA-A23C-97E809DE26E6}" presName="imagNode" presStyleLbl="fgImgPlace1" presStyleIdx="1" presStyleCnt="4" custScaleX="156757" custScaleY="156757" custLinFactNeighborX="650" custLinFactNeighborY="13266"/>
      <dgm:spPr>
        <a:prstGeom prst="roundRect">
          <a:avLst/>
        </a:prstGeom>
        <a:blipFill>
          <a:blip xmlns:r="http://schemas.openxmlformats.org/officeDocument/2006/relationships" r:embed="rId2"/>
          <a:srcRect/>
          <a:stretch>
            <a:fillRect t="-15000" b="-15000"/>
          </a:stretch>
        </a:blipFill>
      </dgm:spPr>
    </dgm:pt>
    <dgm:pt modelId="{8CF7FD13-2F8C-43D0-A148-B7DAA75C474E}" type="pres">
      <dgm:prSet presAssocID="{6B20E37A-2204-45B7-A7CE-E4F93C7F8D34}" presName="sibTrans" presStyleLbl="sibTrans2D1" presStyleIdx="0" presStyleCnt="0"/>
      <dgm:spPr/>
    </dgm:pt>
    <dgm:pt modelId="{38608F2D-3695-4789-8250-DE46E0D1D9D3}" type="pres">
      <dgm:prSet presAssocID="{EDB35E41-C5CE-4DE1-B216-5BFEC9AF1393}" presName="compNode" presStyleCnt="0"/>
      <dgm:spPr/>
    </dgm:pt>
    <dgm:pt modelId="{A73FA510-0648-49B1-B7DB-CDAB1616B7AA}" type="pres">
      <dgm:prSet presAssocID="{EDB35E41-C5CE-4DE1-B216-5BFEC9AF1393}" presName="bkgdShape" presStyleLbl="node1" presStyleIdx="2" presStyleCnt="4" custLinFactNeighborY="-1638"/>
      <dgm:spPr/>
    </dgm:pt>
    <dgm:pt modelId="{317C744A-E674-479E-9DC7-D33C0BCC60C7}" type="pres">
      <dgm:prSet presAssocID="{EDB35E41-C5CE-4DE1-B216-5BFEC9AF1393}" presName="nodeTx" presStyleLbl="node1" presStyleIdx="2" presStyleCnt="4">
        <dgm:presLayoutVars>
          <dgm:bulletEnabled val="1"/>
        </dgm:presLayoutVars>
      </dgm:prSet>
      <dgm:spPr/>
    </dgm:pt>
    <dgm:pt modelId="{56437CEF-E937-4DA2-82AB-C128A50D419F}" type="pres">
      <dgm:prSet presAssocID="{EDB35E41-C5CE-4DE1-B216-5BFEC9AF1393}" presName="invisiNode" presStyleLbl="node1" presStyleIdx="2" presStyleCnt="4"/>
      <dgm:spPr/>
    </dgm:pt>
    <dgm:pt modelId="{48858DC8-6DEE-473F-B2BB-BAC8815EC843}" type="pres">
      <dgm:prSet presAssocID="{EDB35E41-C5CE-4DE1-B216-5BFEC9AF1393}" presName="imagNode" presStyleLbl="fgImgPlace1" presStyleIdx="2" presStyleCnt="4" custScaleX="156757" custScaleY="156757" custLinFactNeighborX="171" custLinFactNeighborY="13917"/>
      <dgm:spPr>
        <a:prstGeom prst="roundRect">
          <a:avLst/>
        </a:prstGeom>
        <a:blipFill>
          <a:blip xmlns:r="http://schemas.openxmlformats.org/officeDocument/2006/relationships" r:embed="rId3"/>
          <a:srcRect/>
          <a:stretch>
            <a:fillRect l="-14000" r="-14000"/>
          </a:stretch>
        </a:blipFill>
      </dgm:spPr>
    </dgm:pt>
    <dgm:pt modelId="{758BAF30-5456-4DB3-9EBB-A4B9834AA5D7}" type="pres">
      <dgm:prSet presAssocID="{587DE3F3-9BC3-4258-A6D7-5C5B16835848}" presName="sibTrans" presStyleLbl="sibTrans2D1" presStyleIdx="0" presStyleCnt="0"/>
      <dgm:spPr/>
    </dgm:pt>
    <dgm:pt modelId="{E5C300DD-1F81-4164-A57B-9CCAB10D1D92}" type="pres">
      <dgm:prSet presAssocID="{2B470928-F60A-44EB-9C7E-C1CCAE666FBB}" presName="compNode" presStyleCnt="0"/>
      <dgm:spPr/>
    </dgm:pt>
    <dgm:pt modelId="{95455E53-19E9-44F5-B8E9-E659310FD181}" type="pres">
      <dgm:prSet presAssocID="{2B470928-F60A-44EB-9C7E-C1CCAE666FBB}" presName="bkgdShape" presStyleLbl="node1" presStyleIdx="3" presStyleCnt="4" custLinFactNeighborX="295" custLinFactNeighborY="-2012"/>
      <dgm:spPr/>
    </dgm:pt>
    <dgm:pt modelId="{5170E127-A226-41E0-90BB-24CB0B5C980F}" type="pres">
      <dgm:prSet presAssocID="{2B470928-F60A-44EB-9C7E-C1CCAE666FBB}" presName="nodeTx" presStyleLbl="node1" presStyleIdx="3" presStyleCnt="4">
        <dgm:presLayoutVars>
          <dgm:bulletEnabled val="1"/>
        </dgm:presLayoutVars>
      </dgm:prSet>
      <dgm:spPr/>
    </dgm:pt>
    <dgm:pt modelId="{3A48F1D8-28B8-4D82-ACDC-D317E9DC29D5}" type="pres">
      <dgm:prSet presAssocID="{2B470928-F60A-44EB-9C7E-C1CCAE666FBB}" presName="invisiNode" presStyleLbl="node1" presStyleIdx="3" presStyleCnt="4"/>
      <dgm:spPr/>
    </dgm:pt>
    <dgm:pt modelId="{FFECE8FC-3FF5-46BE-9ECC-3461EA11B1E0}" type="pres">
      <dgm:prSet presAssocID="{2B470928-F60A-44EB-9C7E-C1CCAE666FBB}" presName="imagNode" presStyleLbl="fgImgPlace1" presStyleIdx="3" presStyleCnt="4" custScaleX="156916" custScaleY="156916" custLinFactNeighborX="984" custLinFactNeighborY="13783"/>
      <dgm:spPr>
        <a:prstGeom prst="roundRect">
          <a:avLst/>
        </a:prstGeom>
        <a:blipFill rotWithShape="1">
          <a:blip xmlns:r="http://schemas.openxmlformats.org/officeDocument/2006/relationships" r:embed="rId4"/>
          <a:srcRect/>
          <a:stretch>
            <a:fillRect l="-1000" r="-1000"/>
          </a:stretch>
        </a:blipFill>
      </dgm:spPr>
    </dgm:pt>
  </dgm:ptLst>
  <dgm:cxnLst>
    <dgm:cxn modelId="{B4138914-5FD8-45AB-9775-6BD269841867}" type="presOf" srcId="{587DE3F3-9BC3-4258-A6D7-5C5B16835848}" destId="{758BAF30-5456-4DB3-9EBB-A4B9834AA5D7}" srcOrd="0" destOrd="0" presId="urn:microsoft.com/office/officeart/2005/8/layout/hList7"/>
    <dgm:cxn modelId="{7B2EDA1B-2611-43BA-985E-F82C3A767F0E}" type="presOf" srcId="{31FCACD3-DBC7-47BA-A23C-97E809DE26E6}" destId="{D98D1437-7840-4585-A5E8-9759CE4D6B5C}" srcOrd="1" destOrd="0" presId="urn:microsoft.com/office/officeart/2005/8/layout/hList7"/>
    <dgm:cxn modelId="{1C9BDD22-A9FB-43A1-B9D7-A2794717F18C}" srcId="{FD618E28-A196-4494-B33A-87890575CDC1}" destId="{6460B6FD-F5A8-4061-B428-8C19EA71C9FA}" srcOrd="0" destOrd="0" parTransId="{0B53BA7C-5F07-4D33-8DC4-543AA6C33690}" sibTransId="{F1FCBAC0-FC09-4CAE-8D71-F406FDDDA600}"/>
    <dgm:cxn modelId="{BC7E0749-5E6D-4E9D-9215-53FDAAF3283D}" srcId="{FD618E28-A196-4494-B33A-87890575CDC1}" destId="{2B470928-F60A-44EB-9C7E-C1CCAE666FBB}" srcOrd="3" destOrd="0" parTransId="{3BFF80CB-BA19-46EE-B13A-1E2E45565D74}" sibTransId="{173B4A26-9739-4485-AD40-23343DEE4788}"/>
    <dgm:cxn modelId="{1D0ADF59-6358-4AB2-89E4-48DC85891237}" type="presOf" srcId="{31FCACD3-DBC7-47BA-A23C-97E809DE26E6}" destId="{CF8A232D-61B2-4B05-A79D-4FDB8117CCFA}" srcOrd="0" destOrd="0" presId="urn:microsoft.com/office/officeart/2005/8/layout/hList7"/>
    <dgm:cxn modelId="{DC56085A-2A80-4DDE-8955-4559D581AF98}" type="presOf" srcId="{F1FCBAC0-FC09-4CAE-8D71-F406FDDDA600}" destId="{3E2890EF-CBA6-446B-A3F0-68D104187A06}" srcOrd="0" destOrd="0" presId="urn:microsoft.com/office/officeart/2005/8/layout/hList7"/>
    <dgm:cxn modelId="{4A63AF86-B9D5-40AF-8D72-446DB0E57501}" srcId="{FD618E28-A196-4494-B33A-87890575CDC1}" destId="{31FCACD3-DBC7-47BA-A23C-97E809DE26E6}" srcOrd="1" destOrd="0" parTransId="{B0B656C9-BF67-4BB7-89B5-6F18563C7FED}" sibTransId="{6B20E37A-2204-45B7-A7CE-E4F93C7F8D34}"/>
    <dgm:cxn modelId="{820B2D8F-4691-4877-A451-12EA39B96CA8}" srcId="{FD618E28-A196-4494-B33A-87890575CDC1}" destId="{EDB35E41-C5CE-4DE1-B216-5BFEC9AF1393}" srcOrd="2" destOrd="0" parTransId="{C55C34D9-EF00-45DB-B80A-2C9C8CB7DDC3}" sibTransId="{587DE3F3-9BC3-4258-A6D7-5C5B16835848}"/>
    <dgm:cxn modelId="{A7888F94-C5BE-4C69-B42D-59DCAD21A79F}" type="presOf" srcId="{EDB35E41-C5CE-4DE1-B216-5BFEC9AF1393}" destId="{317C744A-E674-479E-9DC7-D33C0BCC60C7}" srcOrd="1" destOrd="0" presId="urn:microsoft.com/office/officeart/2005/8/layout/hList7"/>
    <dgm:cxn modelId="{5FE73FB8-E9F4-4D70-A5D3-318FE07ED619}" type="presOf" srcId="{2B470928-F60A-44EB-9C7E-C1CCAE666FBB}" destId="{95455E53-19E9-44F5-B8E9-E659310FD181}" srcOrd="0" destOrd="0" presId="urn:microsoft.com/office/officeart/2005/8/layout/hList7"/>
    <dgm:cxn modelId="{C50AE3B8-A1A6-45A8-9FFC-4650D3C1A22E}" type="presOf" srcId="{6B20E37A-2204-45B7-A7CE-E4F93C7F8D34}" destId="{8CF7FD13-2F8C-43D0-A148-B7DAA75C474E}" srcOrd="0" destOrd="0" presId="urn:microsoft.com/office/officeart/2005/8/layout/hList7"/>
    <dgm:cxn modelId="{F5CDF9BD-9409-4EBC-B559-A132EB7AB272}" type="presOf" srcId="{EDB35E41-C5CE-4DE1-B216-5BFEC9AF1393}" destId="{A73FA510-0648-49B1-B7DB-CDAB1616B7AA}" srcOrd="0" destOrd="0" presId="urn:microsoft.com/office/officeart/2005/8/layout/hList7"/>
    <dgm:cxn modelId="{F58190C2-C3DF-494E-B5D7-26B309ADE1C8}" type="presOf" srcId="{6460B6FD-F5A8-4061-B428-8C19EA71C9FA}" destId="{5F0F7D57-0591-499F-8105-157E76F0754B}" srcOrd="1" destOrd="0" presId="urn:microsoft.com/office/officeart/2005/8/layout/hList7"/>
    <dgm:cxn modelId="{5A2B5EC6-81A0-4B6B-9E3E-1178B9CC8027}" type="presOf" srcId="{2B470928-F60A-44EB-9C7E-C1CCAE666FBB}" destId="{5170E127-A226-41E0-90BB-24CB0B5C980F}" srcOrd="1" destOrd="0" presId="urn:microsoft.com/office/officeart/2005/8/layout/hList7"/>
    <dgm:cxn modelId="{A54F64EC-96E6-4829-A048-9391ED57AC05}" type="presOf" srcId="{6460B6FD-F5A8-4061-B428-8C19EA71C9FA}" destId="{79370AA1-A579-479A-AAAC-360F74FE4AB5}" srcOrd="0" destOrd="0" presId="urn:microsoft.com/office/officeart/2005/8/layout/hList7"/>
    <dgm:cxn modelId="{A0EE77F6-0019-4CFC-8DF2-8589288CD865}" type="presOf" srcId="{FD618E28-A196-4494-B33A-87890575CDC1}" destId="{534B64D9-1765-4722-8870-AE82BB76E6F6}" srcOrd="0" destOrd="0" presId="urn:microsoft.com/office/officeart/2005/8/layout/hList7"/>
    <dgm:cxn modelId="{D05910EE-BC0B-439E-A3AE-ED09CB883CEC}" type="presParOf" srcId="{534B64D9-1765-4722-8870-AE82BB76E6F6}" destId="{0C5487DE-6434-4478-A590-2ED219F1F544}" srcOrd="0" destOrd="0" presId="urn:microsoft.com/office/officeart/2005/8/layout/hList7"/>
    <dgm:cxn modelId="{E76F1FB1-1CC3-4D9E-968C-D4AEA39DC5F9}" type="presParOf" srcId="{534B64D9-1765-4722-8870-AE82BB76E6F6}" destId="{75274FF4-B393-4AF9-AD00-D2C24B33DC1E}" srcOrd="1" destOrd="0" presId="urn:microsoft.com/office/officeart/2005/8/layout/hList7"/>
    <dgm:cxn modelId="{5E66C18D-7CEE-436F-9E6E-D6317304A797}" type="presParOf" srcId="{75274FF4-B393-4AF9-AD00-D2C24B33DC1E}" destId="{3387DB10-26AD-4C1A-9EBC-F45CD79CFFC7}" srcOrd="0" destOrd="0" presId="urn:microsoft.com/office/officeart/2005/8/layout/hList7"/>
    <dgm:cxn modelId="{9C32E34F-2B36-4E07-8363-17121220056B}" type="presParOf" srcId="{3387DB10-26AD-4C1A-9EBC-F45CD79CFFC7}" destId="{79370AA1-A579-479A-AAAC-360F74FE4AB5}" srcOrd="0" destOrd="0" presId="urn:microsoft.com/office/officeart/2005/8/layout/hList7"/>
    <dgm:cxn modelId="{C00FAC69-35A9-452A-A2FB-B7A5139603DA}" type="presParOf" srcId="{3387DB10-26AD-4C1A-9EBC-F45CD79CFFC7}" destId="{5F0F7D57-0591-499F-8105-157E76F0754B}" srcOrd="1" destOrd="0" presId="urn:microsoft.com/office/officeart/2005/8/layout/hList7"/>
    <dgm:cxn modelId="{68C2C3DE-1907-4C5D-867B-0A78033ACD70}" type="presParOf" srcId="{3387DB10-26AD-4C1A-9EBC-F45CD79CFFC7}" destId="{AC71E133-902F-457B-A506-A40F122EE192}" srcOrd="2" destOrd="0" presId="urn:microsoft.com/office/officeart/2005/8/layout/hList7"/>
    <dgm:cxn modelId="{1740D859-88FC-435C-B4AD-5C6465A025E6}" type="presParOf" srcId="{3387DB10-26AD-4C1A-9EBC-F45CD79CFFC7}" destId="{7E68AEDA-09DF-45F6-B6E8-CB411AC68454}" srcOrd="3" destOrd="0" presId="urn:microsoft.com/office/officeart/2005/8/layout/hList7"/>
    <dgm:cxn modelId="{D0326C36-932A-4F39-BDC7-B00F998D23E6}" type="presParOf" srcId="{75274FF4-B393-4AF9-AD00-D2C24B33DC1E}" destId="{3E2890EF-CBA6-446B-A3F0-68D104187A06}" srcOrd="1" destOrd="0" presId="urn:microsoft.com/office/officeart/2005/8/layout/hList7"/>
    <dgm:cxn modelId="{A2CADA91-67C0-4283-BF2F-6B3E9E32DA7B}" type="presParOf" srcId="{75274FF4-B393-4AF9-AD00-D2C24B33DC1E}" destId="{97E7111C-7C1F-4E31-8A28-C5951B8BB8DA}" srcOrd="2" destOrd="0" presId="urn:microsoft.com/office/officeart/2005/8/layout/hList7"/>
    <dgm:cxn modelId="{B73E0492-1FFC-4126-8233-373EACC0A782}" type="presParOf" srcId="{97E7111C-7C1F-4E31-8A28-C5951B8BB8DA}" destId="{CF8A232D-61B2-4B05-A79D-4FDB8117CCFA}" srcOrd="0" destOrd="0" presId="urn:microsoft.com/office/officeart/2005/8/layout/hList7"/>
    <dgm:cxn modelId="{032279E7-07D3-40E8-9C95-0CFDA71617E4}" type="presParOf" srcId="{97E7111C-7C1F-4E31-8A28-C5951B8BB8DA}" destId="{D98D1437-7840-4585-A5E8-9759CE4D6B5C}" srcOrd="1" destOrd="0" presId="urn:microsoft.com/office/officeart/2005/8/layout/hList7"/>
    <dgm:cxn modelId="{C5F251F1-11A3-470F-83BE-C6F4C63A549A}" type="presParOf" srcId="{97E7111C-7C1F-4E31-8A28-C5951B8BB8DA}" destId="{6C382B56-7692-479A-8ED4-CD8FC986FAC1}" srcOrd="2" destOrd="0" presId="urn:microsoft.com/office/officeart/2005/8/layout/hList7"/>
    <dgm:cxn modelId="{C26683A0-93E9-4A65-8B77-810CC5F8ABF1}" type="presParOf" srcId="{97E7111C-7C1F-4E31-8A28-C5951B8BB8DA}" destId="{3385EBEC-8BCF-43B0-9E7A-EEF71767C95C}" srcOrd="3" destOrd="0" presId="urn:microsoft.com/office/officeart/2005/8/layout/hList7"/>
    <dgm:cxn modelId="{58AFC5F0-7958-4A41-972A-5C3E1F422662}" type="presParOf" srcId="{75274FF4-B393-4AF9-AD00-D2C24B33DC1E}" destId="{8CF7FD13-2F8C-43D0-A148-B7DAA75C474E}" srcOrd="3" destOrd="0" presId="urn:microsoft.com/office/officeart/2005/8/layout/hList7"/>
    <dgm:cxn modelId="{D041F1DD-E209-4665-BF47-9060B7D56501}" type="presParOf" srcId="{75274FF4-B393-4AF9-AD00-D2C24B33DC1E}" destId="{38608F2D-3695-4789-8250-DE46E0D1D9D3}" srcOrd="4" destOrd="0" presId="urn:microsoft.com/office/officeart/2005/8/layout/hList7"/>
    <dgm:cxn modelId="{07918F60-AB25-4C2A-8B38-7AE0FE438529}" type="presParOf" srcId="{38608F2D-3695-4789-8250-DE46E0D1D9D3}" destId="{A73FA510-0648-49B1-B7DB-CDAB1616B7AA}" srcOrd="0" destOrd="0" presId="urn:microsoft.com/office/officeart/2005/8/layout/hList7"/>
    <dgm:cxn modelId="{64B594CD-853E-4708-9CAA-F8EA5D63E65C}" type="presParOf" srcId="{38608F2D-3695-4789-8250-DE46E0D1D9D3}" destId="{317C744A-E674-479E-9DC7-D33C0BCC60C7}" srcOrd="1" destOrd="0" presId="urn:microsoft.com/office/officeart/2005/8/layout/hList7"/>
    <dgm:cxn modelId="{133C5480-0AD3-465A-96F5-21AA6A345C7A}" type="presParOf" srcId="{38608F2D-3695-4789-8250-DE46E0D1D9D3}" destId="{56437CEF-E937-4DA2-82AB-C128A50D419F}" srcOrd="2" destOrd="0" presId="urn:microsoft.com/office/officeart/2005/8/layout/hList7"/>
    <dgm:cxn modelId="{A752101B-A30D-47D0-95DE-50276164339E}" type="presParOf" srcId="{38608F2D-3695-4789-8250-DE46E0D1D9D3}" destId="{48858DC8-6DEE-473F-B2BB-BAC8815EC843}" srcOrd="3" destOrd="0" presId="urn:microsoft.com/office/officeart/2005/8/layout/hList7"/>
    <dgm:cxn modelId="{607D48F0-C265-4F59-B8CD-E811391B7980}" type="presParOf" srcId="{75274FF4-B393-4AF9-AD00-D2C24B33DC1E}" destId="{758BAF30-5456-4DB3-9EBB-A4B9834AA5D7}" srcOrd="5" destOrd="0" presId="urn:microsoft.com/office/officeart/2005/8/layout/hList7"/>
    <dgm:cxn modelId="{060F4A2D-2E0E-4BA4-9A0D-4FA00EC0CFD9}" type="presParOf" srcId="{75274FF4-B393-4AF9-AD00-D2C24B33DC1E}" destId="{E5C300DD-1F81-4164-A57B-9CCAB10D1D92}" srcOrd="6" destOrd="0" presId="urn:microsoft.com/office/officeart/2005/8/layout/hList7"/>
    <dgm:cxn modelId="{762493A4-2236-4B77-8417-D1C6E57914A7}" type="presParOf" srcId="{E5C300DD-1F81-4164-A57B-9CCAB10D1D92}" destId="{95455E53-19E9-44F5-B8E9-E659310FD181}" srcOrd="0" destOrd="0" presId="urn:microsoft.com/office/officeart/2005/8/layout/hList7"/>
    <dgm:cxn modelId="{C6672D20-BD55-4980-B15E-D55D68FAF634}" type="presParOf" srcId="{E5C300DD-1F81-4164-A57B-9CCAB10D1D92}" destId="{5170E127-A226-41E0-90BB-24CB0B5C980F}" srcOrd="1" destOrd="0" presId="urn:microsoft.com/office/officeart/2005/8/layout/hList7"/>
    <dgm:cxn modelId="{0DF35E25-9943-4420-BAA4-3FA26507FD23}" type="presParOf" srcId="{E5C300DD-1F81-4164-A57B-9CCAB10D1D92}" destId="{3A48F1D8-28B8-4D82-ACDC-D317E9DC29D5}" srcOrd="2" destOrd="0" presId="urn:microsoft.com/office/officeart/2005/8/layout/hList7"/>
    <dgm:cxn modelId="{76DDA35A-7903-41E1-8BED-06FC5A2DD14F}" type="presParOf" srcId="{E5C300DD-1F81-4164-A57B-9CCAB10D1D92}" destId="{FFECE8FC-3FF5-46BE-9ECC-3461EA11B1E0}" srcOrd="3" destOrd="0" presId="urn:microsoft.com/office/officeart/2005/8/layout/hList7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9370AA1-A579-479A-AAAC-360F74FE4AB5}">
      <dsp:nvSpPr>
        <dsp:cNvPr id="0" name=""/>
        <dsp:cNvSpPr/>
      </dsp:nvSpPr>
      <dsp:spPr>
        <a:xfrm>
          <a:off x="5411" y="2148"/>
          <a:ext cx="1831950" cy="3412393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600" kern="1200" dirty="0"/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600" kern="1200" dirty="0"/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600" kern="1200" dirty="0"/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1</a:t>
          </a:r>
          <a:r>
            <a:rPr lang="en-US" sz="1600" kern="1200" baseline="30000" dirty="0"/>
            <a:t>st</a:t>
          </a:r>
          <a:r>
            <a:rPr lang="en-US" sz="1600" kern="1200" dirty="0"/>
            <a:t> Generation</a:t>
          </a:r>
        </a:p>
      </dsp:txBody>
      <dsp:txXfrm>
        <a:off x="5411" y="1367105"/>
        <a:ext cx="1831950" cy="1364957"/>
      </dsp:txXfrm>
    </dsp:sp>
    <dsp:sp modelId="{7E68AEDA-09DF-45F6-B6E8-CB411AC68454}">
      <dsp:nvSpPr>
        <dsp:cNvPr id="0" name=""/>
        <dsp:cNvSpPr/>
      </dsp:nvSpPr>
      <dsp:spPr>
        <a:xfrm>
          <a:off x="33108" y="92690"/>
          <a:ext cx="1784351" cy="1777987"/>
        </a:xfrm>
        <a:prstGeom prst="roundRect">
          <a:avLst/>
        </a:prstGeom>
        <a:blipFill>
          <a:blip xmlns:r="http://schemas.openxmlformats.org/officeDocument/2006/relationships" r:embed="rId1"/>
          <a:srcRect/>
          <a:stretch>
            <a:fillRect t="-15000" b="-15000"/>
          </a:stretch>
        </a:blip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F8A232D-61B2-4B05-A79D-4FDB8117CCFA}">
      <dsp:nvSpPr>
        <dsp:cNvPr id="0" name=""/>
        <dsp:cNvSpPr/>
      </dsp:nvSpPr>
      <dsp:spPr>
        <a:xfrm>
          <a:off x="1892320" y="2969"/>
          <a:ext cx="1831950" cy="3412393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600" kern="1200" dirty="0"/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600" kern="1200" dirty="0"/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600" kern="1200" dirty="0"/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2</a:t>
          </a:r>
          <a:r>
            <a:rPr lang="en-US" sz="1600" kern="1200" baseline="30000" dirty="0"/>
            <a:t>nd</a:t>
          </a:r>
          <a:r>
            <a:rPr lang="en-US" sz="1600" kern="1200" dirty="0"/>
            <a:t> Generation</a:t>
          </a:r>
        </a:p>
      </dsp:txBody>
      <dsp:txXfrm>
        <a:off x="1892320" y="1367926"/>
        <a:ext cx="1831950" cy="1364957"/>
      </dsp:txXfrm>
    </dsp:sp>
    <dsp:sp modelId="{3385EBEC-8BCF-43B0-9E7A-EEF71767C95C}">
      <dsp:nvSpPr>
        <dsp:cNvPr id="0" name=""/>
        <dsp:cNvSpPr/>
      </dsp:nvSpPr>
      <dsp:spPr>
        <a:xfrm>
          <a:off x="1925046" y="91880"/>
          <a:ext cx="1781271" cy="1781271"/>
        </a:xfrm>
        <a:prstGeom prst="roundRect">
          <a:avLst/>
        </a:prstGeom>
        <a:blipFill>
          <a:blip xmlns:r="http://schemas.openxmlformats.org/officeDocument/2006/relationships" r:embed="rId2"/>
          <a:srcRect/>
          <a:stretch>
            <a:fillRect t="-15000" b="-15000"/>
          </a:stretch>
        </a:blip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73FA510-0648-49B1-B7DB-CDAB1616B7AA}">
      <dsp:nvSpPr>
        <dsp:cNvPr id="0" name=""/>
        <dsp:cNvSpPr/>
      </dsp:nvSpPr>
      <dsp:spPr>
        <a:xfrm>
          <a:off x="3779229" y="2969"/>
          <a:ext cx="1831950" cy="3412393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4912" tIns="184912" rIns="184912" bIns="184912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600" kern="1200" dirty="0"/>
        </a:p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600" kern="1200" dirty="0"/>
        </a:p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3</a:t>
          </a:r>
          <a:r>
            <a:rPr lang="en-US" sz="1600" kern="1200" baseline="30000" dirty="0"/>
            <a:t>rd</a:t>
          </a:r>
          <a:r>
            <a:rPr lang="en-US" sz="1600" kern="1200" dirty="0"/>
            <a:t> Generation</a:t>
          </a:r>
        </a:p>
      </dsp:txBody>
      <dsp:txXfrm>
        <a:off x="3779229" y="1367926"/>
        <a:ext cx="1831950" cy="1364957"/>
      </dsp:txXfrm>
    </dsp:sp>
    <dsp:sp modelId="{48858DC8-6DEE-473F-B2BB-BAC8815EC843}">
      <dsp:nvSpPr>
        <dsp:cNvPr id="0" name=""/>
        <dsp:cNvSpPr/>
      </dsp:nvSpPr>
      <dsp:spPr>
        <a:xfrm>
          <a:off x="3806512" y="99278"/>
          <a:ext cx="1781271" cy="1781271"/>
        </a:xfrm>
        <a:prstGeom prst="roundRect">
          <a:avLst/>
        </a:prstGeom>
        <a:blipFill>
          <a:blip xmlns:r="http://schemas.openxmlformats.org/officeDocument/2006/relationships" r:embed="rId3"/>
          <a:srcRect/>
          <a:stretch>
            <a:fillRect l="-14000" r="-14000"/>
          </a:stretch>
        </a:blip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5455E53-19E9-44F5-B8E9-E659310FD181}">
      <dsp:nvSpPr>
        <dsp:cNvPr id="0" name=""/>
        <dsp:cNvSpPr/>
      </dsp:nvSpPr>
      <dsp:spPr>
        <a:xfrm>
          <a:off x="5671543" y="0"/>
          <a:ext cx="1831950" cy="3412393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500" kern="1200" dirty="0"/>
        </a:p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500" kern="1200" dirty="0"/>
        </a:p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500" kern="1200" dirty="0"/>
        </a:p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Now</a:t>
          </a:r>
        </a:p>
      </dsp:txBody>
      <dsp:txXfrm>
        <a:off x="5671543" y="1364957"/>
        <a:ext cx="1831950" cy="1364957"/>
      </dsp:txXfrm>
    </dsp:sp>
    <dsp:sp modelId="{FFECE8FC-3FF5-46BE-9ECC-3461EA11B1E0}">
      <dsp:nvSpPr>
        <dsp:cNvPr id="0" name=""/>
        <dsp:cNvSpPr/>
      </dsp:nvSpPr>
      <dsp:spPr>
        <a:xfrm>
          <a:off x="5701756" y="97303"/>
          <a:ext cx="1783078" cy="1783078"/>
        </a:xfrm>
        <a:prstGeom prst="roundRect">
          <a:avLst/>
        </a:prstGeom>
        <a:blipFill rotWithShape="1">
          <a:blip xmlns:r="http://schemas.openxmlformats.org/officeDocument/2006/relationships" r:embed="rId4"/>
          <a:srcRect/>
          <a:stretch>
            <a:fillRect l="-1000" r="-1000"/>
          </a:stretch>
        </a:blip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C5487DE-6434-4478-A590-2ED219F1F544}">
      <dsp:nvSpPr>
        <dsp:cNvPr id="0" name=""/>
        <dsp:cNvSpPr/>
      </dsp:nvSpPr>
      <dsp:spPr>
        <a:xfrm>
          <a:off x="300140" y="2729914"/>
          <a:ext cx="6903220" cy="511858"/>
        </a:xfrm>
        <a:prstGeom prst="rightArrow">
          <a:avLst/>
        </a:prstGeom>
        <a:solidFill>
          <a:schemeClr val="accent4">
            <a:lumMod val="60000"/>
            <a:lumOff val="4000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7">
  <dgm:title val=""/>
  <dgm:desc val=""/>
  <dgm:catLst>
    <dgm:cat type="list" pri="12000"/>
    <dgm:cat type="process" pri="20000"/>
    <dgm:cat type="relationship" pri="14000"/>
    <dgm:cat type="convert" pri="8000"/>
    <dgm:cat type="picture" pri="25000"/>
    <dgm:cat type="pictureconvert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45679D38-37CB-504F-A997-4C55DCFA771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343" cy="467072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7A5A15E-5507-A142-B3B4-AA968575E1B2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978132" y="0"/>
            <a:ext cx="3043343" cy="467072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r">
              <a:defRPr sz="1200"/>
            </a:lvl1pPr>
          </a:lstStyle>
          <a:p>
            <a:fld id="{23AD1813-21E4-4646-AB38-C2BD9D235DF9}" type="datetimeFigureOut">
              <a:rPr lang="en-US" smtClean="0"/>
              <a:t>11/16/2020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302A97E-D701-A54B-B4FA-61EC1BCF45E8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842030"/>
            <a:ext cx="3043343" cy="467071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BD62148-3D5F-024E-B6BA-7EB9983E27FF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978132" y="8842030"/>
            <a:ext cx="3043343" cy="467071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r">
              <a:defRPr sz="1200"/>
            </a:lvl1pPr>
          </a:lstStyle>
          <a:p>
            <a:fld id="{10660F5B-D67E-C642-B59A-0C67634BEB2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322948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238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8275" y="0"/>
            <a:ext cx="3043238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5553408-2288-432C-9F53-D77C7EC07685}" type="datetimeFigureOut">
              <a:rPr lang="en-US" smtClean="0"/>
              <a:t>11/16/2020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17638" y="1163638"/>
            <a:ext cx="4187825" cy="31416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79925"/>
            <a:ext cx="5619750" cy="36655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2375"/>
            <a:ext cx="3043238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8275" y="8842375"/>
            <a:ext cx="3043238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FEDD7C-0F62-4944-8CD4-4795A17916C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22241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FEDD7C-0F62-4944-8CD4-4795A17916C0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772212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Kathy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FEDD7C-0F62-4944-8CD4-4795A17916C0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736512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Lenore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FEDD7C-0F62-4944-8CD4-4795A17916C0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335887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Lenore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FEDD7C-0F62-4944-8CD4-4795A17916C0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563973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Lenore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FEDD7C-0F62-4944-8CD4-4795A17916C0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912657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Lenore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FEDD7C-0F62-4944-8CD4-4795A17916C0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282869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Lenore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FEDD7C-0F62-4944-8CD4-4795A17916C0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950256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Lenore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FEDD7C-0F62-4944-8CD4-4795A17916C0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120874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Lenore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FEDD7C-0F62-4944-8CD4-4795A17916C0}" type="slidenum">
              <a:rPr lang="en-US" smtClean="0"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468430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Hope and Lenore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FEDD7C-0F62-4944-8CD4-4795A17916C0}" type="slidenum">
              <a:rPr lang="en-US" smtClean="0"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680439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Hope and Lenore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FEDD7C-0F62-4944-8CD4-4795A17916C0}" type="slidenum">
              <a:rPr lang="en-US" smtClean="0"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040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Kathy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FEDD7C-0F62-4944-8CD4-4795A17916C0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504483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Hope and Lenore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FEDD7C-0F62-4944-8CD4-4795A17916C0}" type="slidenum">
              <a:rPr lang="en-US" smtClean="0"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827768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Hope and Lenore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FEDD7C-0F62-4944-8CD4-4795A17916C0}" type="slidenum">
              <a:rPr lang="en-US" smtClean="0"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838581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Hope and Lenore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FEDD7C-0F62-4944-8CD4-4795A17916C0}" type="slidenum">
              <a:rPr lang="en-US" smtClean="0"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698505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Hope and Lenore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FEDD7C-0F62-4944-8CD4-4795A17916C0}" type="slidenum">
              <a:rPr lang="en-US" smtClean="0"/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93280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Hope and Lenore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FEDD7C-0F62-4944-8CD4-4795A17916C0}" type="slidenum">
              <a:rPr lang="en-US" smtClean="0"/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3181879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Hope and Lenore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FEDD7C-0F62-4944-8CD4-4795A17916C0}" type="slidenum">
              <a:rPr lang="en-US" smtClean="0"/>
              <a:t>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9586856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Hope and Lenore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FEDD7C-0F62-4944-8CD4-4795A17916C0}" type="slidenum">
              <a:rPr lang="en-US" smtClean="0"/>
              <a:t>31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303790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Hope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FEDD7C-0F62-4944-8CD4-4795A17916C0}" type="slidenum">
              <a:rPr lang="en-US" smtClean="0"/>
              <a:t>32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3358871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Hope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FEDD7C-0F62-4944-8CD4-4795A17916C0}" type="slidenum">
              <a:rPr lang="en-US" smtClean="0"/>
              <a:t>33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5574867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Hope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FEDD7C-0F62-4944-8CD4-4795A17916C0}" type="slidenum">
              <a:rPr lang="en-US" smtClean="0"/>
              <a:t>34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793856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Kathy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FEDD7C-0F62-4944-8CD4-4795A17916C0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0540880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Hope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FEDD7C-0F62-4944-8CD4-4795A17916C0}" type="slidenum">
              <a:rPr lang="en-US" smtClean="0"/>
              <a:t>35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9126570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Hope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FEDD7C-0F62-4944-8CD4-4795A17916C0}" type="slidenum">
              <a:rPr lang="en-US" smtClean="0"/>
              <a:t>36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7144316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Hope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FEDD7C-0F62-4944-8CD4-4795A17916C0}" type="slidenum">
              <a:rPr lang="en-US" smtClean="0"/>
              <a:t>37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2828696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Kathy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FEDD7C-0F62-4944-8CD4-4795A17916C0}" type="slidenum">
              <a:rPr lang="en-US" smtClean="0"/>
              <a:t>39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0973693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kathy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FEDD7C-0F62-4944-8CD4-4795A17916C0}" type="slidenum">
              <a:rPr lang="en-US" smtClean="0"/>
              <a:t>40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738999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Kathy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FEDD7C-0F62-4944-8CD4-4795A17916C0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963708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Kathy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FEDD7C-0F62-4944-8CD4-4795A17916C0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318941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Kathy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FEDD7C-0F62-4944-8CD4-4795A17916C0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59026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Kathy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FEDD7C-0F62-4944-8CD4-4795A17916C0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27205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Kathy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FEDD7C-0F62-4944-8CD4-4795A17916C0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968567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Kathy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FEDD7C-0F62-4944-8CD4-4795A17916C0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30478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877DAA-7A73-ED48-9B47-874253CF255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5510" y="2316634"/>
            <a:ext cx="8720438" cy="715581"/>
          </a:xfrm>
          <a:prstGeom prst="rect">
            <a:avLst/>
          </a:prstGeom>
        </p:spPr>
        <p:txBody>
          <a:bodyPr wrap="square" lIns="457200" anchor="ctr">
            <a:spAutoFit/>
          </a:bodyPr>
          <a:lstStyle>
            <a:lvl1pPr algn="l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E4DC2D5-55B3-3241-A9A5-51AA2D5FB9E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94180" y="3247270"/>
            <a:ext cx="6858000" cy="2127161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800">
                <a:solidFill>
                  <a:srgbClr val="102D4F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Click to edit Master subtitles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27CD42F-E7AD-3649-A444-0D8E009FF5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B0D71C-38D4-4BC7-A794-1E877A856F4E}" type="datetime1">
              <a:rPr lang="en-US" smtClean="0"/>
              <a:t>11/16/2020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11DE81B-36FF-5546-AEFD-A64D44574A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6ECC5CF-4D94-C54A-914D-4F8D0BA0DA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DE253A-2B4D-B14D-BE03-901D42272443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C97DCEC-78BF-7F4E-983D-5C4A1D54B50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4180" y="635862"/>
            <a:ext cx="3003413" cy="13363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91722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(2) Horizontal Pictures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C83156B-0243-2B40-B5A5-C52E34F70E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45FC04-E41B-40D9-8724-D4CDBB9E821A}" type="datetime1">
              <a:rPr lang="en-US" smtClean="0"/>
              <a:t>11/16/2020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BC42CAB-D5A0-BA41-BC71-5B2D189297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88BB931-B712-4F40-9D2A-7DAC6E1471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DE253A-2B4D-B14D-BE03-901D4227244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7100B503-FC13-0745-B09A-39DF245EE7B3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105510" y="1254125"/>
            <a:ext cx="5521203" cy="500538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102D4F"/>
                </a:solidFill>
              </a:defRPr>
            </a:lvl1pPr>
            <a:lvl2pPr>
              <a:defRPr>
                <a:solidFill>
                  <a:srgbClr val="102D4F"/>
                </a:solidFill>
              </a:defRPr>
            </a:lvl2pPr>
            <a:lvl3pPr>
              <a:defRPr>
                <a:solidFill>
                  <a:srgbClr val="102D4F"/>
                </a:solidFill>
              </a:defRPr>
            </a:lvl3pPr>
            <a:lvl4pPr>
              <a:defRPr>
                <a:solidFill>
                  <a:srgbClr val="102D4F"/>
                </a:solidFill>
              </a:defRPr>
            </a:lvl4pPr>
            <a:lvl5pPr>
              <a:defRPr>
                <a:solidFill>
                  <a:srgbClr val="102D4F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FE023074-A5E3-554B-8BC6-415B6C795510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5923722" y="1260752"/>
            <a:ext cx="2832652" cy="1800500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icon to add picture</a:t>
            </a:r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936084B2-37F3-504F-BFC2-5CE9E25FBB63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5923720" y="3189962"/>
            <a:ext cx="2832653" cy="1800501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icon to add picture</a:t>
            </a: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6DD219D0-BCF8-8149-8800-FCDA49BE8D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510" y="123827"/>
            <a:ext cx="8650864" cy="1001588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23486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39F357A-AFE0-DF40-AEA4-07A04F6D5E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027F71-5F73-4810-A3E1-EA68FD1FED61}" type="datetime1">
              <a:rPr lang="en-US" smtClean="0"/>
              <a:t>11/16/2020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E381432-94C3-424E-BB09-204AFEB996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41B698D-5C8A-A544-81AD-07F41649FB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DE253A-2B4D-B14D-BE03-901D4227244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9C9D6BE4-2AEB-7141-A342-0E629EE1C3D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78619" y="1262270"/>
            <a:ext cx="3780235" cy="47593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102D4F"/>
                </a:solidFill>
              </a:defRPr>
            </a:lvl1pPr>
            <a:lvl2pPr>
              <a:defRPr>
                <a:solidFill>
                  <a:srgbClr val="102D4F"/>
                </a:solidFill>
              </a:defRPr>
            </a:lvl2pPr>
            <a:lvl3pPr>
              <a:defRPr>
                <a:solidFill>
                  <a:srgbClr val="102D4F"/>
                </a:solidFill>
              </a:defRPr>
            </a:lvl3pPr>
            <a:lvl4pPr>
              <a:defRPr>
                <a:solidFill>
                  <a:srgbClr val="102D4F"/>
                </a:solidFill>
              </a:defRPr>
            </a:lvl4pPr>
            <a:lvl5pPr>
              <a:defRPr>
                <a:solidFill>
                  <a:srgbClr val="102D4F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733D0A67-3100-7A46-A0F5-29979D05326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317207" y="1262270"/>
            <a:ext cx="3780235" cy="47593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102D4F"/>
                </a:solidFill>
              </a:defRPr>
            </a:lvl1pPr>
            <a:lvl2pPr>
              <a:defRPr>
                <a:solidFill>
                  <a:srgbClr val="102D4F"/>
                </a:solidFill>
              </a:defRPr>
            </a:lvl2pPr>
            <a:lvl3pPr>
              <a:defRPr>
                <a:solidFill>
                  <a:srgbClr val="102D4F"/>
                </a:solidFill>
              </a:defRPr>
            </a:lvl3pPr>
            <a:lvl4pPr>
              <a:defRPr>
                <a:solidFill>
                  <a:srgbClr val="102D4F"/>
                </a:solidFill>
              </a:defRPr>
            </a:lvl4pPr>
            <a:lvl5pPr>
              <a:defRPr>
                <a:solidFill>
                  <a:srgbClr val="102D4F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771F0EB8-C0C7-5049-B21A-260756CC0A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510" y="123827"/>
            <a:ext cx="8650864" cy="1001588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823153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4DB205E-1273-E644-96E4-EA38192B1D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4E5FB4-B6C3-4B97-825E-E090CB7BE1F0}" type="datetime1">
              <a:rPr lang="en-US" smtClean="0"/>
              <a:t>11/16/2020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CC88B62-C2D4-764D-A08E-C727084BB0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9159EEA-D9C0-0B43-8F99-224A406A23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DE253A-2B4D-B14D-BE03-901D422724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378829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34EF7F-2912-154C-9646-D47EF0D592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83144" y="457200"/>
            <a:ext cx="3373616" cy="1203434"/>
          </a:xfrm>
          <a:prstGeom prst="rect">
            <a:avLst/>
          </a:prstGeom>
        </p:spPr>
        <p:txBody>
          <a:bodyPr anchor="ctr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B47FDC7-EE0C-654D-9E7A-1E44958A8FF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383142" y="1689537"/>
            <a:ext cx="3373615" cy="338935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>
                <a:solidFill>
                  <a:srgbClr val="102D4F"/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2CE6AD1-D4D4-7C4A-A0AD-A4E01004CC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7D3549-6FCC-4EAF-BADD-FBB6C12FB761}" type="datetime1">
              <a:rPr lang="en-US" smtClean="0"/>
              <a:t>11/16/2020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458F1B8-E526-4B4A-8123-33D6A3DC31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F343F65-D6DB-E645-B038-90FA92FDDF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DE253A-2B4D-B14D-BE03-901D42272443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Picture Placeholder 2">
            <a:extLst>
              <a:ext uri="{FF2B5EF4-FFF2-40B4-BE49-F238E27FC236}">
                <a16:creationId xmlns:a16="http://schemas.microsoft.com/office/drawing/2014/main" id="{5966C378-0F25-7E46-BA0D-EF4F2F21C4D8}"/>
              </a:ext>
            </a:extLst>
          </p:cNvPr>
          <p:cNvSpPr>
            <a:spLocks noGrp="1"/>
          </p:cNvSpPr>
          <p:nvPr>
            <p:ph type="pic" idx="13"/>
          </p:nvPr>
        </p:nvSpPr>
        <p:spPr>
          <a:xfrm>
            <a:off x="387240" y="690724"/>
            <a:ext cx="4768084" cy="436600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dirty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146559839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3FAAA96-2ABE-6542-B05E-E9CF4EBA9B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A8528-9AC9-44EF-8BBF-FD71570E1DAE}" type="datetime1">
              <a:rPr lang="en-US" smtClean="0"/>
              <a:t>11/16/2020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0AB55AA-34C7-E34A-B081-C075A36BBB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735F28F-5FEF-0A4B-8F2F-ADAA6AC454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DE253A-2B4D-B14D-BE03-901D4227244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A2DD8001-4BA0-5E49-87C5-52C0B104E43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33711" y="420253"/>
            <a:ext cx="3759993" cy="2869600"/>
          </a:xfrm>
        </p:spPr>
        <p:txBody>
          <a:bodyPr/>
          <a:lstStyle/>
          <a:p>
            <a:r>
              <a:rPr lang="en-US" dirty="0"/>
              <a:t>Click icon to add picture</a:t>
            </a:r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A93AD942-68B2-3B45-9781-802C059600A7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651513" y="420253"/>
            <a:ext cx="4042742" cy="2869600"/>
          </a:xfrm>
        </p:spPr>
        <p:txBody>
          <a:bodyPr/>
          <a:lstStyle/>
          <a:p>
            <a:r>
              <a:rPr lang="en-US" dirty="0"/>
              <a:t>Click icon to add picture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6898C794-C54B-5A44-9B45-B6F886324D8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33711" y="3568148"/>
            <a:ext cx="8160544" cy="2445026"/>
          </a:xfrm>
        </p:spPr>
        <p:txBody>
          <a:bodyPr>
            <a:normAutofit/>
          </a:bodyPr>
          <a:lstStyle>
            <a:lvl1pPr>
              <a:defRPr sz="1350">
                <a:solidFill>
                  <a:srgbClr val="102D4F"/>
                </a:solidFill>
              </a:defRPr>
            </a:lvl1pPr>
            <a:lvl2pPr>
              <a:defRPr sz="1350"/>
            </a:lvl2pPr>
            <a:lvl3pPr>
              <a:defRPr sz="1350"/>
            </a:lvl3pPr>
            <a:lvl4pPr>
              <a:defRPr sz="1350"/>
            </a:lvl4pPr>
            <a:lvl5pPr>
              <a:defRPr sz="1350"/>
            </a:lvl5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7819179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a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6D0CFD-4117-F24C-8F35-FDFE1069457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1165294"/>
            <a:ext cx="4860235" cy="772838"/>
          </a:xfrm>
        </p:spPr>
        <p:txBody>
          <a:bodyPr/>
          <a:lstStyle/>
          <a:p>
            <a:r>
              <a:rPr lang="en-US" dirty="0"/>
              <a:t>Contact Information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464F432-0C94-1346-8555-FE2C4F56D9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DBF02-275A-4B10-B712-DCEEA6380E98}" type="datetime1">
              <a:rPr lang="en-US" smtClean="0"/>
              <a:t>11/16/2020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26CD971-FCB2-6D49-B69D-D22C41BD3C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84C3F68-D51C-EB4B-BAAB-1D28D303AE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DE253A-2B4D-B14D-BE03-901D4227244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DBE6862-0DA5-7546-BA0F-6601E6670AD7}"/>
              </a:ext>
            </a:extLst>
          </p:cNvPr>
          <p:cNvSpPr/>
          <p:nvPr userDrawn="1"/>
        </p:nvSpPr>
        <p:spPr>
          <a:xfrm rot="5400000">
            <a:off x="-1110127" y="3610963"/>
            <a:ext cx="3187776" cy="105903"/>
          </a:xfrm>
          <a:prstGeom prst="rect">
            <a:avLst/>
          </a:prstGeom>
          <a:solidFill>
            <a:srgbClr val="F7C0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4F54413-399E-7B4C-9BA8-7F63A06A8071}"/>
              </a:ext>
            </a:extLst>
          </p:cNvPr>
          <p:cNvSpPr txBox="1"/>
          <p:nvPr userDrawn="1"/>
        </p:nvSpPr>
        <p:spPr>
          <a:xfrm>
            <a:off x="536713" y="2070026"/>
            <a:ext cx="36377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 </a:t>
            </a:r>
          </a:p>
          <a:p>
            <a:endParaRPr lang="en-US" dirty="0"/>
          </a:p>
        </p:txBody>
      </p:sp>
      <p:sp>
        <p:nvSpPr>
          <p:cNvPr id="13" name="Text Placeholder 8">
            <a:extLst>
              <a:ext uri="{FF2B5EF4-FFF2-40B4-BE49-F238E27FC236}">
                <a16:creationId xmlns:a16="http://schemas.microsoft.com/office/drawing/2014/main" id="{EA5F3922-7D4C-F949-AD28-D232FA711C7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36713" y="2070026"/>
            <a:ext cx="5200650" cy="3187777"/>
          </a:xfrm>
          <a:prstGeom prst="rect">
            <a:avLst/>
          </a:prstGeom>
        </p:spPr>
        <p:txBody>
          <a:bodyPr/>
          <a:lstStyle>
            <a:lvl1pPr>
              <a:defRPr b="1">
                <a:solidFill>
                  <a:srgbClr val="102D4F"/>
                </a:solidFill>
              </a:defRPr>
            </a:lvl1pPr>
            <a:lvl2pPr>
              <a:defRPr b="1">
                <a:solidFill>
                  <a:srgbClr val="102D4F"/>
                </a:solidFill>
              </a:defRPr>
            </a:lvl2pPr>
            <a:lvl3pPr>
              <a:defRPr b="1">
                <a:solidFill>
                  <a:srgbClr val="102D4F"/>
                </a:solidFill>
              </a:defRPr>
            </a:lvl3pPr>
            <a:lvl4pPr>
              <a:defRPr b="1">
                <a:solidFill>
                  <a:srgbClr val="102D4F"/>
                </a:solidFill>
              </a:defRPr>
            </a:lvl4pPr>
            <a:lvl5pPr>
              <a:defRPr b="1">
                <a:solidFill>
                  <a:srgbClr val="102D4F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60256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03B9C9C-3F7D-2B48-98AD-6DD12071E2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1B60C-A5A1-4BDB-84DA-A2F4EDB35DB0}" type="datetime1">
              <a:rPr lang="en-US" smtClean="0"/>
              <a:t>11/16/2020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4AE9AC7-DF0A-4443-8376-2B981D9921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D863AE0-09C6-D647-8EAA-3F6E5BDAAB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DE253A-2B4D-B14D-BE03-901D4227244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B6B79C4F-11AB-6242-BD3E-FA7CE1F68AB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37668" y="1265726"/>
            <a:ext cx="8370094" cy="4935782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102D4F"/>
                </a:solidFill>
              </a:defRPr>
            </a:lvl1pPr>
            <a:lvl2pPr>
              <a:defRPr>
                <a:solidFill>
                  <a:srgbClr val="102D4F"/>
                </a:solidFill>
              </a:defRPr>
            </a:lvl2pPr>
            <a:lvl3pPr>
              <a:defRPr>
                <a:solidFill>
                  <a:srgbClr val="102D4F"/>
                </a:solidFill>
              </a:defRPr>
            </a:lvl3pPr>
            <a:lvl4pPr>
              <a:defRPr>
                <a:solidFill>
                  <a:srgbClr val="102D4F"/>
                </a:solidFill>
              </a:defRPr>
            </a:lvl4pPr>
            <a:lvl5pPr>
              <a:defRPr>
                <a:solidFill>
                  <a:srgbClr val="102D4F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FC43763E-611E-9741-A725-B4006D518C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510" y="123827"/>
            <a:ext cx="8650864" cy="1001588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28378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265A69A-1161-9343-B137-B3AD949099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CCDAD8-AF07-496F-B341-99741D2CE2B8}" type="datetime1">
              <a:rPr lang="en-US" smtClean="0"/>
              <a:t>11/16/2020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5BC220F-F73F-F044-8BAA-936373D534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9FCF470-3801-EB45-897F-F93F390756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DE253A-2B4D-B14D-BE03-901D4227244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251DBAEE-9C0E-1340-84C5-E468FB0D050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50043" y="1272560"/>
            <a:ext cx="7536657" cy="542924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b="1">
                <a:solidFill>
                  <a:srgbClr val="102D4F"/>
                </a:solidFill>
                <a:latin typeface="Calibri" panose="020F0502020204030204" pitchFamily="34" charset="0"/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026C5042-2FFB-7944-8508-19662DEAD230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350044" y="1816100"/>
            <a:ext cx="7536656" cy="425926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102D4F"/>
                </a:solidFill>
              </a:defRPr>
            </a:lvl1pPr>
            <a:lvl2pPr marL="514350" indent="-171450">
              <a:buFont typeface="Wingdings" pitchFamily="2" charset="2"/>
              <a:buChar char="§"/>
              <a:defRPr>
                <a:solidFill>
                  <a:srgbClr val="102D4F"/>
                </a:solidFill>
              </a:defRPr>
            </a:lvl2pPr>
            <a:lvl3pPr marL="857250" indent="-171450">
              <a:buFont typeface="Wingdings" pitchFamily="2" charset="2"/>
              <a:buChar char="§"/>
              <a:defRPr>
                <a:solidFill>
                  <a:srgbClr val="102D4F"/>
                </a:solidFill>
              </a:defRPr>
            </a:lvl3pPr>
            <a:lvl4pPr marL="1200150" indent="-171450">
              <a:buFont typeface="Wingdings" pitchFamily="2" charset="2"/>
              <a:buChar char="§"/>
              <a:defRPr>
                <a:solidFill>
                  <a:srgbClr val="102D4F"/>
                </a:solidFill>
              </a:defRPr>
            </a:lvl4pPr>
            <a:lvl5pPr marL="1543050" indent="-171450">
              <a:buFont typeface="Wingdings" pitchFamily="2" charset="2"/>
              <a:buChar char="§"/>
              <a:defRPr>
                <a:solidFill>
                  <a:srgbClr val="102D4F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568D9233-84D0-8D49-A24E-5ACC38D690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510" y="123827"/>
            <a:ext cx="8650864" cy="1001588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75640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w/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92F298-1DCB-ED40-820D-D7E3B7ED93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91557" y="1216827"/>
            <a:ext cx="5912827" cy="487570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102D4F"/>
                </a:solidFill>
              </a:defRPr>
            </a:lvl1pPr>
            <a:lvl2pPr>
              <a:defRPr>
                <a:solidFill>
                  <a:srgbClr val="102D4F"/>
                </a:solidFill>
              </a:defRPr>
            </a:lvl2pPr>
            <a:lvl3pPr>
              <a:defRPr>
                <a:solidFill>
                  <a:srgbClr val="102D4F"/>
                </a:solidFill>
              </a:defRPr>
            </a:lvl3pPr>
            <a:lvl4pPr>
              <a:defRPr>
                <a:solidFill>
                  <a:srgbClr val="102D4F"/>
                </a:solidFill>
              </a:defRPr>
            </a:lvl4pPr>
            <a:lvl5pPr>
              <a:defRPr>
                <a:solidFill>
                  <a:srgbClr val="102D4F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8BA735C-043B-C043-90B1-457398743E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7CC81-F041-448C-BBBE-618FF1C4427E}" type="datetime1">
              <a:rPr lang="en-US" smtClean="0"/>
              <a:t>11/16/2020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C8134F-BD85-334F-9998-EDA93747C9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4504D98-857B-C947-BDA6-D71149F2F9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DE253A-2B4D-B14D-BE03-901D42272443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2725750-1CCE-F948-BDC1-08648A8A7AA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5510" y="1216827"/>
            <a:ext cx="2429999" cy="3315416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5437F33B-7AD2-D84B-8548-4DA97F1C51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510" y="123827"/>
            <a:ext cx="8650864" cy="1001588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17646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(1) Picture _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ED21E74-05E1-7D49-B409-D488288B79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BA172-096D-4185-959D-E09250C93251}" type="datetime1">
              <a:rPr lang="en-US" smtClean="0"/>
              <a:t>11/16/2020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783ECD9-889D-7842-86E3-7C51B4D150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20CB8F2-B117-4E40-B64E-6008793CD4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DE253A-2B4D-B14D-BE03-901D4227244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41CAB8BF-2C6A-CE48-9879-008B0023D23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05510" y="1321559"/>
            <a:ext cx="2420541" cy="3091415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icon to add picture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9C800E67-9E2B-5F45-AD74-0205696BF34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686050" y="1321559"/>
            <a:ext cx="6000750" cy="4761189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102D4F"/>
                </a:solidFill>
              </a:defRPr>
            </a:lvl1pPr>
            <a:lvl2pPr>
              <a:defRPr>
                <a:solidFill>
                  <a:srgbClr val="102D4F"/>
                </a:solidFill>
              </a:defRPr>
            </a:lvl2pPr>
            <a:lvl3pPr>
              <a:defRPr>
                <a:solidFill>
                  <a:srgbClr val="102D4F"/>
                </a:solidFill>
              </a:defRPr>
            </a:lvl3pPr>
            <a:lvl4pPr>
              <a:defRPr>
                <a:solidFill>
                  <a:srgbClr val="102D4F"/>
                </a:solidFill>
              </a:defRPr>
            </a:lvl4pPr>
            <a:lvl5pPr>
              <a:defRPr>
                <a:solidFill>
                  <a:srgbClr val="102D4F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3CE52C73-C564-0247-A9A8-48C3ADCE95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510" y="123827"/>
            <a:ext cx="8650864" cy="1001588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22932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(1) Picture _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ED21E74-05E1-7D49-B409-D488288B79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D1472-4825-4B13-A9EB-BD4383D0D5B4}" type="datetime1">
              <a:rPr lang="en-US" smtClean="0"/>
              <a:t>11/16/2020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783ECD9-889D-7842-86E3-7C51B4D150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20CB8F2-B117-4E40-B64E-6008793CD4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DE253A-2B4D-B14D-BE03-901D4227244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41CAB8BF-2C6A-CE48-9879-008B0023D23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698974" y="1280258"/>
            <a:ext cx="2057400" cy="2645699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icon to add picture</a:t>
            </a:r>
          </a:p>
        </p:txBody>
      </p:sp>
      <p:sp>
        <p:nvSpPr>
          <p:cNvPr id="11" name="Text Placeholder 6">
            <a:extLst>
              <a:ext uri="{FF2B5EF4-FFF2-40B4-BE49-F238E27FC236}">
                <a16:creationId xmlns:a16="http://schemas.microsoft.com/office/drawing/2014/main" id="{C2B2335D-F515-4FC7-A9DC-448AF6D9B15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37668" y="1265726"/>
            <a:ext cx="6317137" cy="4935782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102D4F"/>
                </a:solidFill>
              </a:defRPr>
            </a:lvl1pPr>
            <a:lvl2pPr>
              <a:defRPr>
                <a:solidFill>
                  <a:srgbClr val="102D4F"/>
                </a:solidFill>
              </a:defRPr>
            </a:lvl2pPr>
            <a:lvl3pPr>
              <a:defRPr>
                <a:solidFill>
                  <a:srgbClr val="102D4F"/>
                </a:solidFill>
              </a:defRPr>
            </a:lvl3pPr>
            <a:lvl4pPr>
              <a:defRPr>
                <a:solidFill>
                  <a:srgbClr val="102D4F"/>
                </a:solidFill>
              </a:defRPr>
            </a:lvl4pPr>
            <a:lvl5pPr>
              <a:defRPr>
                <a:solidFill>
                  <a:srgbClr val="102D4F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96B1FF69-29EE-5C4B-AB41-226B2964FC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510" y="123827"/>
            <a:ext cx="8650864" cy="1001588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75645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42DB8F-B311-E241-8A1D-6E3FCA4A544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35220" y="1259545"/>
            <a:ext cx="6022730" cy="1960929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rgbClr val="102D4F"/>
                </a:solidFill>
              </a:defRPr>
            </a:lvl1pPr>
            <a:lvl2pPr>
              <a:defRPr>
                <a:solidFill>
                  <a:srgbClr val="102D4F"/>
                </a:solidFill>
              </a:defRPr>
            </a:lvl2pPr>
            <a:lvl3pPr>
              <a:defRPr>
                <a:solidFill>
                  <a:srgbClr val="102D4F"/>
                </a:solidFill>
              </a:defRPr>
            </a:lvl3pPr>
            <a:lvl4pPr>
              <a:defRPr>
                <a:solidFill>
                  <a:srgbClr val="102D4F"/>
                </a:solidFill>
              </a:defRPr>
            </a:lvl4pPr>
            <a:lvl5pPr>
              <a:defRPr>
                <a:solidFill>
                  <a:srgbClr val="102D4F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B608DA0-1B50-C74F-9D44-F2F42662CF5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35220" y="3382969"/>
            <a:ext cx="6022730" cy="2654847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rgbClr val="102D4F"/>
                </a:solidFill>
              </a:defRPr>
            </a:lvl1pPr>
            <a:lvl2pPr>
              <a:defRPr>
                <a:solidFill>
                  <a:srgbClr val="102D4F"/>
                </a:solidFill>
              </a:defRPr>
            </a:lvl2pPr>
            <a:lvl3pPr>
              <a:defRPr>
                <a:solidFill>
                  <a:srgbClr val="102D4F"/>
                </a:solidFill>
              </a:defRPr>
            </a:lvl3pPr>
            <a:lvl4pPr>
              <a:defRPr>
                <a:solidFill>
                  <a:srgbClr val="102D4F"/>
                </a:solidFill>
              </a:defRPr>
            </a:lvl4pPr>
            <a:lvl5pPr>
              <a:defRPr>
                <a:solidFill>
                  <a:srgbClr val="102D4F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E61A553-5356-D945-B48A-9D7A994212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1F4800-E9B0-449E-BFF9-11D24356292A}" type="datetime1">
              <a:rPr lang="en-US" smtClean="0"/>
              <a:t>11/16/2020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A4CD58D-6183-E34F-B527-B7E5B79A4D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0F0738C-16BE-5348-AA58-9A2E62BCAA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DE253A-2B4D-B14D-BE03-901D42272443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BA96745B-A4BC-4E4F-8A3F-9D0E14BF8DD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599583" y="1259546"/>
            <a:ext cx="2156791" cy="3233750"/>
          </a:xfrm>
          <a:prstGeom prst="rect">
            <a:avLst/>
          </a:prstGeom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1D05794B-1631-E049-8D4A-2D7C2468F4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510" y="123827"/>
            <a:ext cx="8650864" cy="1001588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09548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1F683F3-F3D1-1E4E-9AF0-1A95900253B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30903" y="1214791"/>
            <a:ext cx="3868340" cy="755879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>
                <a:solidFill>
                  <a:srgbClr val="102D4F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9A5C644-91C3-2B40-93A1-7EF151E1B89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30903" y="2118214"/>
            <a:ext cx="3868340" cy="3999156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102D4F"/>
                </a:solidFill>
              </a:defRPr>
            </a:lvl1pPr>
            <a:lvl2pPr>
              <a:defRPr>
                <a:solidFill>
                  <a:srgbClr val="102D4F"/>
                </a:solidFill>
              </a:defRPr>
            </a:lvl2pPr>
            <a:lvl3pPr>
              <a:defRPr>
                <a:solidFill>
                  <a:srgbClr val="102D4F"/>
                </a:solidFill>
              </a:defRPr>
            </a:lvl3pPr>
            <a:lvl4pPr>
              <a:defRPr>
                <a:solidFill>
                  <a:srgbClr val="102D4F"/>
                </a:solidFill>
              </a:defRPr>
            </a:lvl4pPr>
            <a:lvl5pPr>
              <a:defRPr>
                <a:solidFill>
                  <a:srgbClr val="102D4F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F6B572F-8DC7-534E-9010-CA579E03D4D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330211" y="1214791"/>
            <a:ext cx="3887391" cy="755879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>
                <a:solidFill>
                  <a:srgbClr val="102D4F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0FEA643-B841-7842-B487-B129F372B5F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330211" y="2118214"/>
            <a:ext cx="3887391" cy="3999156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102D4F"/>
                </a:solidFill>
              </a:defRPr>
            </a:lvl1pPr>
            <a:lvl2pPr>
              <a:defRPr>
                <a:solidFill>
                  <a:srgbClr val="102D4F"/>
                </a:solidFill>
              </a:defRPr>
            </a:lvl2pPr>
            <a:lvl3pPr>
              <a:defRPr>
                <a:solidFill>
                  <a:srgbClr val="102D4F"/>
                </a:solidFill>
              </a:defRPr>
            </a:lvl3pPr>
            <a:lvl4pPr>
              <a:defRPr>
                <a:solidFill>
                  <a:srgbClr val="102D4F"/>
                </a:solidFill>
              </a:defRPr>
            </a:lvl4pPr>
            <a:lvl5pPr>
              <a:defRPr>
                <a:solidFill>
                  <a:srgbClr val="102D4F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29CD7FB-4982-CC46-905A-6F78353094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2B35F4-55E0-4650-9AB5-C2CD62E1D315}" type="datetime1">
              <a:rPr lang="en-US" smtClean="0"/>
              <a:t>11/16/2020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1A84348-5AD2-4946-B7FA-2DABCF6662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C3443D2-4B37-7D41-AD7D-96762CE924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DE253A-2B4D-B14D-BE03-901D42272443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5BF64AB3-D0ED-1145-9133-3E9332B97B97}"/>
              </a:ext>
            </a:extLst>
          </p:cNvPr>
          <p:cNvSpPr/>
          <p:nvPr userDrawn="1"/>
        </p:nvSpPr>
        <p:spPr>
          <a:xfrm>
            <a:off x="-17650" y="1970670"/>
            <a:ext cx="4199243" cy="68033"/>
          </a:xfrm>
          <a:prstGeom prst="rect">
            <a:avLst/>
          </a:prstGeom>
          <a:solidFill>
            <a:srgbClr val="F7C0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DB2F568-966E-6548-9861-AF4E1273A1BD}"/>
              </a:ext>
            </a:extLst>
          </p:cNvPr>
          <p:cNvSpPr/>
          <p:nvPr userDrawn="1"/>
        </p:nvSpPr>
        <p:spPr>
          <a:xfrm>
            <a:off x="4330211" y="1973935"/>
            <a:ext cx="3887391" cy="64768"/>
          </a:xfrm>
          <a:prstGeom prst="rect">
            <a:avLst/>
          </a:prstGeom>
          <a:solidFill>
            <a:srgbClr val="F7C0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55BB067A-2B6B-F148-84E9-0BA9F031A5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510" y="123827"/>
            <a:ext cx="8650864" cy="1001588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1375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text and (2)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67D77C0-FAB5-2344-8984-55A676F354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133C1B-33F9-41A9-ADA2-3736FD770A12}" type="datetime1">
              <a:rPr lang="en-US" smtClean="0"/>
              <a:t>11/16/2020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0B3F597-EF52-4449-98CB-9C34D1045F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65AF247-4728-AF4D-BAEA-C4FC22B1E3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DE253A-2B4D-B14D-BE03-901D4227244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Content Placeholder 9">
            <a:extLst>
              <a:ext uri="{FF2B5EF4-FFF2-40B4-BE49-F238E27FC236}">
                <a16:creationId xmlns:a16="http://schemas.microsoft.com/office/drawing/2014/main" id="{79F62430-9611-3247-AE61-FD2067F6D6F5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105502" y="1232873"/>
            <a:ext cx="5758585" cy="500538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102D4F"/>
                </a:solidFill>
              </a:defRPr>
            </a:lvl1pPr>
            <a:lvl2pPr>
              <a:defRPr>
                <a:solidFill>
                  <a:srgbClr val="102D4F"/>
                </a:solidFill>
              </a:defRPr>
            </a:lvl2pPr>
            <a:lvl3pPr>
              <a:defRPr>
                <a:solidFill>
                  <a:srgbClr val="102D4F"/>
                </a:solidFill>
              </a:defRPr>
            </a:lvl3pPr>
            <a:lvl4pPr>
              <a:defRPr>
                <a:solidFill>
                  <a:srgbClr val="102D4F"/>
                </a:solidFill>
              </a:defRPr>
            </a:lvl4pPr>
            <a:lvl5pPr>
              <a:defRPr>
                <a:solidFill>
                  <a:srgbClr val="102D4F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968A6265-6B41-EB4D-9BD5-2A58F7E99E3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021637" y="1282004"/>
            <a:ext cx="2734737" cy="1724835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F0E1CCD8-B6C0-4545-8036-DDD6890813D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021636" y="3163428"/>
            <a:ext cx="2734738" cy="1758554"/>
          </a:xfrm>
          <a:prstGeom prst="rect">
            <a:avLst/>
          </a:prstGeom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19727954-181F-CA40-879C-81EE7C478C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510" y="123827"/>
            <a:ext cx="8650864" cy="1001588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64150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emf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47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7A73C375-82D1-FD4B-917F-7BE882A67F01}"/>
              </a:ext>
            </a:extLst>
          </p:cNvPr>
          <p:cNvPicPr>
            <a:picLocks noChangeAspect="1"/>
          </p:cNvPicPr>
          <p:nvPr userDrawn="1"/>
        </p:nvPicPr>
        <p:blipFill>
          <a:blip r:embed="rId17"/>
          <a:stretch>
            <a:fillRect/>
          </a:stretch>
        </p:blipFill>
        <p:spPr>
          <a:xfrm>
            <a:off x="424563" y="6307016"/>
            <a:ext cx="8284217" cy="414581"/>
          </a:xfrm>
          <a:prstGeom prst="rect">
            <a:avLst/>
          </a:prstGeom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53A69C2-28F1-D54C-8576-4793D1A920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362" y="201197"/>
            <a:ext cx="8529417" cy="961681"/>
          </a:xfrm>
          <a:prstGeom prst="rect">
            <a:avLst/>
          </a:prstGeom>
          <a:solidFill>
            <a:srgbClr val="7DBDCE"/>
          </a:solidFill>
        </p:spPr>
        <p:txBody>
          <a:bodyPr vert="horz" lIns="45720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8DE3CB3-ADD6-9C42-B4B0-24CAF392976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38272" y="1376272"/>
            <a:ext cx="7886700" cy="47162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260995E-D6A5-7B44-BEC2-038FABB7511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948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648F7D-AB1F-402D-AF5C-DF5445610A7F}" type="datetime1">
              <a:rPr lang="en-US" smtClean="0"/>
              <a:t>11/16/2020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9BE28B7-7DDE-1D47-AE9C-5A709B0DD97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948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E93F30-0A13-E542-9CE4-41863FBD777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bg1"/>
                </a:solidFill>
              </a:defRPr>
            </a:lvl1pPr>
          </a:lstStyle>
          <a:p>
            <a:fld id="{69DE253A-2B4D-B14D-BE03-901D42272443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FF66FEF-BEE2-7C4A-8067-F4CE7925EAC3}"/>
              </a:ext>
            </a:extLst>
          </p:cNvPr>
          <p:cNvPicPr>
            <a:picLocks noChangeAspect="1"/>
          </p:cNvPicPr>
          <p:nvPr userDrawn="1"/>
        </p:nvPicPr>
        <p:blipFill>
          <a:blip r:embed="rId18" cstate="hqprint">
            <a:alphaModFix am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40241" y="5307496"/>
            <a:ext cx="1164979" cy="786126"/>
          </a:xfrm>
          <a:prstGeom prst="rect">
            <a:avLst/>
          </a:prstGeom>
          <a:blipFill dpi="0" rotWithShape="1">
            <a:blip r:embed="rId18" cstate="hqprint">
              <a:alphaModFix amt="55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</p:pic>
    </p:spTree>
    <p:extLst>
      <p:ext uri="{BB962C8B-B14F-4D97-AF65-F5344CB8AC3E}">
        <p14:creationId xmlns:p14="http://schemas.microsoft.com/office/powerpoint/2010/main" val="126944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63" r:id="rId3"/>
    <p:sldLayoutId id="2147483650" r:id="rId4"/>
    <p:sldLayoutId id="2147483664" r:id="rId5"/>
    <p:sldLayoutId id="2147483667" r:id="rId6"/>
    <p:sldLayoutId id="2147483652" r:id="rId7"/>
    <p:sldLayoutId id="2147483653" r:id="rId8"/>
    <p:sldLayoutId id="2147483666" r:id="rId9"/>
    <p:sldLayoutId id="2147483661" r:id="rId10"/>
    <p:sldLayoutId id="2147483662" r:id="rId11"/>
    <p:sldLayoutId id="2147483655" r:id="rId12"/>
    <p:sldLayoutId id="2147483656" r:id="rId13"/>
    <p:sldLayoutId id="2147483665" r:id="rId14"/>
    <p:sldLayoutId id="2147483668" r:id="rId15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b="1" i="0" kern="1200">
          <a:solidFill>
            <a:schemeClr val="bg1"/>
          </a:solidFill>
          <a:latin typeface="Helvetica Neue" panose="02000503000000020004" pitchFamily="2" charset="0"/>
          <a:ea typeface="Helvetica Neue" panose="02000503000000020004" pitchFamily="2" charset="0"/>
          <a:cs typeface="Helvetica Neue" panose="02000503000000020004" pitchFamily="2" charset="0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Myriad Pro" panose="020B0503030403020204" pitchFamily="34" charset="0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Wingdings" pitchFamily="2" charset="2"/>
        <a:buChar char="§"/>
        <a:defRPr sz="2000" kern="1200">
          <a:solidFill>
            <a:schemeClr val="tx1"/>
          </a:solidFill>
          <a:latin typeface="Myriad Pro" panose="020B0503030403020204" pitchFamily="34" charset="0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Wingdings" pitchFamily="2" charset="2"/>
        <a:buChar char="§"/>
        <a:defRPr sz="1600" kern="1200">
          <a:solidFill>
            <a:schemeClr val="tx1"/>
          </a:solidFill>
          <a:latin typeface="Myriad Pro" panose="020B0503030403020204" pitchFamily="34" charset="0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Wingdings" pitchFamily="2" charset="2"/>
        <a:buChar char="§"/>
        <a:defRPr sz="1400" kern="1200">
          <a:solidFill>
            <a:schemeClr val="tx1"/>
          </a:solidFill>
          <a:latin typeface="Myriad Pro" panose="020B0503030403020204" pitchFamily="34" charset="0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Wingdings" pitchFamily="2" charset="2"/>
        <a:buChar char="§"/>
        <a:defRPr sz="1400" kern="1200">
          <a:solidFill>
            <a:schemeClr val="tx1"/>
          </a:solidFill>
          <a:latin typeface="Myriad Pro" panose="020B0503030403020204" pitchFamily="34" charset="0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irs.gov/pub/irs-drop/n-20-23.pdf?utm_source=hs_email&amp;utm_medium=email&amp;_hsenc=p2ANqtz-8HMBH01UrtYvN_V86mywve0DOsfVrMRAgs--nbG3zXDPYsePFDdwzULi-WqLkMIqehz0NH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rihousing.com/wp-content/uploads/Notice-2020-53.pdf" TargetMode="External"/><Relationship Id="rId4" Type="http://schemas.openxmlformats.org/officeDocument/2006/relationships/hyperlink" Target="https://www.irs.gov/pub/irs-drop/rp-18-58.pdf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urveymonkey.com/r/JZQM29F" TargetMode="Externa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22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vinfo.gov/content/pkg/FR-2020-07-07/pdf/2020-14555.pdf" TargetMode="Externa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exels.com/photo/have-a-break-led-signage-2249342/" TargetMode="External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hyperlink" Target="mailto:tenantconcerns@rihousing.com" TargetMode="External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rihousing.com/section-8-contract-administration/" TargetMode="Externa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hyperlink" Target="https://webcompliance.rihousing.com/webcompliance/Login/Login" TargetMode="External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hyperlink" Target="mailto:kmillerick@rihousing.com" TargetMode="External"/><Relationship Id="rId2" Type="http://schemas.openxmlformats.org/officeDocument/2006/relationships/hyperlink" Target="mailto:mdichiaro@rihousing.com" TargetMode="External"/><Relationship Id="rId1" Type="http://schemas.openxmlformats.org/officeDocument/2006/relationships/slideLayout" Target="../slideLayouts/slideLayout15.xml"/><Relationship Id="rId5" Type="http://schemas.openxmlformats.org/officeDocument/2006/relationships/hyperlink" Target="mailto:lcoughlin@rihousing.com" TargetMode="External"/><Relationship Id="rId4" Type="http://schemas.openxmlformats.org/officeDocument/2006/relationships/hyperlink" Target="mailto:hlanphear@rihousing.com" TargetMode="Externa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hyperlink" Target="mailto:jwolcott@rihousing.com" TargetMode="External"/><Relationship Id="rId2" Type="http://schemas.openxmlformats.org/officeDocument/2006/relationships/hyperlink" Target="mailto:gturner@rihousing.com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mailto:btoomey@rihousing.com" TargetMode="Externa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hyperlink" Target="mailto:krichardson@rihousing.com" TargetMode="External"/><Relationship Id="rId7" Type="http://schemas.openxmlformats.org/officeDocument/2006/relationships/hyperlink" Target="mailto:rfitzgerald@rihousing.com" TargetMode="External"/><Relationship Id="rId2" Type="http://schemas.openxmlformats.org/officeDocument/2006/relationships/hyperlink" Target="mailto:adelacruz@rihousing.com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mailto:mdaponte@rihousing.com" TargetMode="External"/><Relationship Id="rId5" Type="http://schemas.openxmlformats.org/officeDocument/2006/relationships/hyperlink" Target="mailto:lmorel@rihousing.com" TargetMode="External"/><Relationship Id="rId4" Type="http://schemas.openxmlformats.org/officeDocument/2006/relationships/hyperlink" Target="mailto:ldenson@rihousing.com" TargetMode="Externa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hyperlink" Target="mailto:kmashburn@rihousing.com" TargetMode="External"/><Relationship Id="rId2" Type="http://schemas.openxmlformats.org/officeDocument/2006/relationships/hyperlink" Target="mailto:shalloran@rihousing.com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mailto:cmattio@rihousing.com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irs.gov/pub/irs-utl/lihc-form8823guide.pdf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9.PNG"/><Relationship Id="rId5" Type="http://schemas.openxmlformats.org/officeDocument/2006/relationships/hyperlink" Target="file:///H:\IRC%20Section%2042.Entire\regs%201.42-5.pdf" TargetMode="Externa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rihousing.com/wp-content/uploads/RIHousing_LIHTC_Compliance_Manual_March_2019.pdf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emailto:%20lihtcmanualquestions@rihousing.com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72EF9E1-1ECB-824E-A450-BE26A0B6C56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5510" y="2525006"/>
            <a:ext cx="8720438" cy="903994"/>
          </a:xfrm>
        </p:spPr>
        <p:txBody>
          <a:bodyPr/>
          <a:lstStyle/>
          <a:p>
            <a:r>
              <a:rPr lang="en-US" sz="4000" dirty="0"/>
              <a:t>Low Income Housing Tax Credit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39AA528E-CD90-8140-ADD7-35C8DC1ACBE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93012" y="3657600"/>
            <a:ext cx="8632936" cy="1716831"/>
          </a:xfrm>
        </p:spPr>
        <p:txBody>
          <a:bodyPr>
            <a:normAutofit/>
          </a:bodyPr>
          <a:lstStyle/>
          <a:p>
            <a:r>
              <a:rPr lang="en-US" altLang="en-US" sz="2800" b="1" dirty="0"/>
              <a:t>IREM  Virtual  LIHTC Presentation </a:t>
            </a:r>
            <a:r>
              <a:rPr lang="en-US" altLang="en-US" sz="2800" b="1" dirty="0">
                <a:ea typeface="Geneva"/>
                <a:cs typeface="Geneva"/>
              </a:rPr>
              <a:t>&amp; Certification</a:t>
            </a:r>
          </a:p>
          <a:p>
            <a:endParaRPr lang="en-US" sz="700" b="1" dirty="0"/>
          </a:p>
          <a:p>
            <a:r>
              <a:rPr lang="en-US" sz="2800" b="1" dirty="0"/>
              <a:t>November 13, 2020</a:t>
            </a:r>
          </a:p>
        </p:txBody>
      </p:sp>
    </p:spTree>
    <p:extLst>
      <p:ext uri="{BB962C8B-B14F-4D97-AF65-F5344CB8AC3E}">
        <p14:creationId xmlns:p14="http://schemas.microsoft.com/office/powerpoint/2010/main" val="347195520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20DB708-1C35-486B-802D-41AA4862A5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69DE253A-2B4D-B14D-BE03-901D42272443}" type="slidenum">
              <a:rPr lang="en-US" sz="1200" smtClean="0">
                <a:solidFill>
                  <a:schemeClr val="tx1">
                    <a:tint val="75000"/>
                  </a:schemeClr>
                </a:solidFill>
              </a:rPr>
              <a:pPr>
                <a:spcAft>
                  <a:spcPts val="600"/>
                </a:spcAft>
              </a:pPr>
              <a:t>10</a:t>
            </a:fld>
            <a:endParaRPr lang="en-US" sz="1200" dirty="0">
              <a:solidFill>
                <a:schemeClr val="tx1">
                  <a:tint val="75000"/>
                </a:schemeClr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7E8B6DE-4823-4BAF-90ED-B95784ACBEA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08059" y="1213506"/>
            <a:ext cx="3727881" cy="5054753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  <p:sp>
        <p:nvSpPr>
          <p:cNvPr id="7" name="Title 6">
            <a:extLst>
              <a:ext uri="{FF2B5EF4-FFF2-40B4-BE49-F238E27FC236}">
                <a16:creationId xmlns:a16="http://schemas.microsoft.com/office/drawing/2014/main" id="{95B78A8F-BBE8-264A-ACC7-80D342E2E1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LURA</a:t>
            </a:r>
          </a:p>
        </p:txBody>
      </p:sp>
    </p:spTree>
    <p:extLst>
      <p:ext uri="{BB962C8B-B14F-4D97-AF65-F5344CB8AC3E}">
        <p14:creationId xmlns:p14="http://schemas.microsoft.com/office/powerpoint/2010/main" val="65003091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20DB708-1C35-486B-802D-41AA4862A5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69DE253A-2B4D-B14D-BE03-901D42272443}" type="slidenum">
              <a:rPr lang="en-US" sz="1200">
                <a:solidFill>
                  <a:srgbClr val="595959"/>
                </a:solidFill>
              </a:rPr>
              <a:pPr>
                <a:spcAft>
                  <a:spcPts val="600"/>
                </a:spcAft>
              </a:pPr>
              <a:t>11</a:t>
            </a:fld>
            <a:endParaRPr lang="en-US" sz="1200" dirty="0">
              <a:solidFill>
                <a:srgbClr val="595959"/>
              </a:solidFill>
            </a:endParaRP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CE64F762-D86D-1446-BF0F-1B6874300E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Regulatory Agreement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5F2BA1F-D377-F145-9595-D993BFAC583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46769" y="1262174"/>
            <a:ext cx="4300958" cy="4910026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12884952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03B5B96-EA1B-3743-AD63-6FA1BB50A6B5}"/>
              </a:ext>
            </a:extLst>
          </p:cNvPr>
          <p:cNvSpPr txBox="1"/>
          <p:nvPr/>
        </p:nvSpPr>
        <p:spPr>
          <a:xfrm>
            <a:off x="2875086" y="2949819"/>
            <a:ext cx="3490546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50" b="1" dirty="0">
                <a:solidFill>
                  <a:srgbClr val="102D4F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Questions?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FDE25908-8411-B345-B359-6850258EC473}"/>
              </a:ext>
            </a:extLst>
          </p:cNvPr>
          <p:cNvSpPr/>
          <p:nvPr/>
        </p:nvSpPr>
        <p:spPr>
          <a:xfrm>
            <a:off x="2720613" y="3642316"/>
            <a:ext cx="3799490" cy="55180"/>
          </a:xfrm>
          <a:prstGeom prst="rect">
            <a:avLst/>
          </a:prstGeom>
          <a:solidFill>
            <a:srgbClr val="F7C0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8F7CA88-87FC-4329-8F75-46BE9824F7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DE253A-2B4D-B14D-BE03-901D42272443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161594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6A38AE6-B099-46CB-871F-1D18A5ECF7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DE253A-2B4D-B14D-BE03-901D42272443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F8BFA7E-F274-405A-9C64-C91A63E20AB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45895" y="1272992"/>
            <a:ext cx="8370094" cy="4797608"/>
          </a:xfrm>
        </p:spPr>
        <p:txBody>
          <a:bodyPr vert="horz" lIns="91440" tIns="45720" rIns="91440" bIns="45720" rtlCol="0" anchor="t">
            <a:normAutofit fontScale="92500"/>
          </a:bodyPr>
          <a:lstStyle/>
          <a:p>
            <a:r>
              <a:rPr lang="en-US" b="1" dirty="0"/>
              <a:t>Short-Term Extensions to Certain Housing Credit and Housing Bond Deadlines Due to COVID-19</a:t>
            </a:r>
          </a:p>
          <a:p>
            <a:pPr lvl="1"/>
            <a:r>
              <a:rPr lang="en-US" sz="2400" b="1" dirty="0">
                <a:latin typeface="Myriad Pro"/>
                <a:hlinkClick r:id="rId3"/>
              </a:rPr>
              <a:t>Notice 2020-23</a:t>
            </a:r>
            <a:r>
              <a:rPr lang="en-US" sz="2400" b="1" dirty="0">
                <a:latin typeface="Myriad Pro"/>
              </a:rPr>
              <a:t> </a:t>
            </a:r>
            <a:endParaRPr lang="en-US" sz="2400" b="1" dirty="0"/>
          </a:p>
          <a:p>
            <a:pPr lvl="1"/>
            <a:r>
              <a:rPr lang="en-US" sz="2400" dirty="0"/>
              <a:t>Published April 10, 2020</a:t>
            </a:r>
          </a:p>
          <a:p>
            <a:pPr lvl="2"/>
            <a:r>
              <a:rPr lang="en-US" sz="1800" dirty="0"/>
              <a:t>Taxpayers have until July 15, 2020 to perform specified time-sensitive actions due to be performed on or after April 1, 2020 and before July 15, 2020</a:t>
            </a:r>
          </a:p>
          <a:p>
            <a:pPr lvl="3"/>
            <a:r>
              <a:rPr lang="en-US" sz="1600" dirty="0">
                <a:latin typeface="Myriad Pro"/>
              </a:rPr>
              <a:t>The Secretary of the Treasury has also determined that any person performing a time-sensitive action listed in either § 301.7508A-1(c)(1)(iv) – (vi) of the Procedure and Administration Regulations or </a:t>
            </a:r>
            <a:r>
              <a:rPr lang="en-US" sz="1600" dirty="0">
                <a:latin typeface="Myriad Pro"/>
                <a:hlinkClick r:id="rId4"/>
              </a:rPr>
              <a:t>Revenue Procedure </a:t>
            </a:r>
            <a:r>
              <a:rPr lang="en-US" sz="1600" b="1" dirty="0">
                <a:latin typeface="Myriad Pro"/>
                <a:hlinkClick r:id="rId4"/>
              </a:rPr>
              <a:t>2018-58</a:t>
            </a:r>
            <a:r>
              <a:rPr lang="en-US" sz="1600" dirty="0">
                <a:latin typeface="Myriad Pro"/>
              </a:rPr>
              <a:t>, 2018-50 IRB 990 (December 10, 2018), which is due to be performed on or after April 1, 2020, and before July 15, 2020 (Specified Time-Sensitive Action), is an Affected Taxpayer.</a:t>
            </a:r>
          </a:p>
          <a:p>
            <a:pPr lvl="3"/>
            <a:r>
              <a:rPr lang="en-US" sz="1600" dirty="0"/>
              <a:t>For an Affected Taxpayer with respect to Specified Filing and Payment Obligations, the due date for filing Specified Forms and making Specified Payments is automatically postponed to July 15, 2020. </a:t>
            </a:r>
          </a:p>
          <a:p>
            <a:pPr lvl="1"/>
            <a:r>
              <a:rPr lang="en-US" sz="2400" b="1" dirty="0">
                <a:latin typeface="Myriad Pro"/>
                <a:hlinkClick r:id="rId5"/>
              </a:rPr>
              <a:t>Notice 2020-53</a:t>
            </a:r>
            <a:endParaRPr lang="en-US" sz="2400" dirty="0"/>
          </a:p>
          <a:p>
            <a:pPr lvl="1"/>
            <a:r>
              <a:rPr lang="en-US" sz="2400" dirty="0"/>
              <a:t>Published July 1, 2020</a:t>
            </a:r>
          </a:p>
          <a:p>
            <a:pPr lvl="2"/>
            <a:r>
              <a:rPr lang="en-US" sz="1800" dirty="0"/>
              <a:t>Waiver period extended through December 31, 2020</a:t>
            </a:r>
          </a:p>
          <a:p>
            <a:pPr lvl="3"/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18E0190E-BD0B-47E4-804C-BEA6323254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LIHTC Compliance During COVID-19</a:t>
            </a:r>
          </a:p>
        </p:txBody>
      </p:sp>
    </p:spTree>
    <p:extLst>
      <p:ext uri="{BB962C8B-B14F-4D97-AF65-F5344CB8AC3E}">
        <p14:creationId xmlns:p14="http://schemas.microsoft.com/office/powerpoint/2010/main" val="429480446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6A38AE6-B099-46CB-871F-1D18A5ECF7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DE253A-2B4D-B14D-BE03-901D42272443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F8BFA7E-F274-405A-9C64-C91A63E20AB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45895" y="1420569"/>
            <a:ext cx="8370094" cy="4449879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2800" b="1" dirty="0"/>
              <a:t>Revenue Procedure 2018-58</a:t>
            </a:r>
          </a:p>
          <a:p>
            <a:pPr lvl="1"/>
            <a:r>
              <a:rPr lang="en-US" sz="2400" dirty="0"/>
              <a:t>Identifies provisions from Notice 2020-23 (page 126)</a:t>
            </a:r>
          </a:p>
          <a:p>
            <a:pPr lvl="2"/>
            <a:r>
              <a:rPr lang="en-US" sz="1800" dirty="0"/>
              <a:t>Owner’s certification deadline extended through July 15, 2020</a:t>
            </a:r>
          </a:p>
          <a:p>
            <a:pPr lvl="2"/>
            <a:r>
              <a:rPr lang="en-US" sz="1800" dirty="0">
                <a:latin typeface="Myriad Pro"/>
              </a:rPr>
              <a:t>Annual certifications due between April 1, 2020 and July 2020 must be completed by December 31, 2020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18E0190E-BD0B-47E4-804C-BEA6323254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LIHTC Compliance During COVID-19 </a:t>
            </a:r>
            <a:r>
              <a:rPr lang="en-US" sz="3600" i="1" dirty="0"/>
              <a:t>(cont.) </a:t>
            </a:r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401A6E5-DF51-4DBD-B6F4-44D277150590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8436" y="3429000"/>
            <a:ext cx="6503924" cy="205144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70105472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6A38AE6-B099-46CB-871F-1D18A5ECF7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DE253A-2B4D-B14D-BE03-901D42272443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F8BFA7E-F274-405A-9C64-C91A63E20AB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b="1" dirty="0"/>
              <a:t>Challenges</a:t>
            </a:r>
          </a:p>
          <a:p>
            <a:pPr lvl="1"/>
            <a:r>
              <a:rPr lang="en-US" dirty="0"/>
              <a:t>No requirement to monitor</a:t>
            </a:r>
          </a:p>
          <a:p>
            <a:pPr lvl="1"/>
            <a:r>
              <a:rPr lang="en-US" dirty="0"/>
              <a:t>Furloughed staff</a:t>
            </a:r>
          </a:p>
          <a:p>
            <a:pPr lvl="1"/>
            <a:r>
              <a:rPr lang="en-US" dirty="0"/>
              <a:t>Customer service</a:t>
            </a:r>
          </a:p>
          <a:p>
            <a:pPr lvl="1"/>
            <a:r>
              <a:rPr lang="en-US" dirty="0"/>
              <a:t>Safety of staff and tenants</a:t>
            </a:r>
          </a:p>
          <a:p>
            <a:endParaRPr lang="en-US" b="1" dirty="0"/>
          </a:p>
          <a:p>
            <a:r>
              <a:rPr lang="en-US" b="1" dirty="0"/>
              <a:t>Solutions</a:t>
            </a:r>
            <a:endParaRPr lang="en-US" dirty="0"/>
          </a:p>
          <a:p>
            <a:pPr lvl="1"/>
            <a:r>
              <a:rPr lang="en-US" dirty="0"/>
              <a:t>Monitoring is not prohibited</a:t>
            </a:r>
          </a:p>
          <a:p>
            <a:pPr lvl="1"/>
            <a:r>
              <a:rPr lang="en-US" dirty="0"/>
              <a:t>Bring the team back</a:t>
            </a:r>
          </a:p>
          <a:p>
            <a:pPr lvl="1"/>
            <a:r>
              <a:rPr lang="en-US" dirty="0"/>
              <a:t>Maintain relationships</a:t>
            </a:r>
          </a:p>
          <a:p>
            <a:pPr lvl="1"/>
            <a:r>
              <a:rPr lang="en-US" dirty="0">
                <a:latin typeface="Myriad Pro"/>
              </a:rPr>
              <a:t>Waive physical inspections</a:t>
            </a:r>
          </a:p>
          <a:p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18E0190E-BD0B-47E4-804C-BEA6323254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LIHTC Compliance During COVID-19 </a:t>
            </a:r>
            <a:r>
              <a:rPr lang="en-US" sz="3600" i="1" dirty="0"/>
              <a:t>(cont.)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941493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6A38AE6-B099-46CB-871F-1D18A5ECF7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DE253A-2B4D-B14D-BE03-901D42272443}" type="slidenum">
              <a:rPr lang="en-US" smtClean="0"/>
              <a:pPr/>
              <a:t>16</a:t>
            </a:fld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F8BFA7E-F274-405A-9C64-C91A63E20AB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b="1" dirty="0"/>
              <a:t>Temporary New Rules</a:t>
            </a:r>
          </a:p>
          <a:p>
            <a:pPr lvl="1"/>
            <a:r>
              <a:rPr lang="en-US" sz="2400" dirty="0"/>
              <a:t>LIHTC monitoring is not required, but </a:t>
            </a:r>
            <a:r>
              <a:rPr lang="en-US" sz="2400" dirty="0" err="1"/>
              <a:t>RIHousing</a:t>
            </a:r>
            <a:r>
              <a:rPr lang="en-US" sz="2400" dirty="0"/>
              <a:t> continues to perform file reviews and desk reviews.</a:t>
            </a:r>
          </a:p>
          <a:p>
            <a:pPr lvl="1"/>
            <a:r>
              <a:rPr lang="en-US" sz="2400" dirty="0"/>
              <a:t>Electronic file reviews</a:t>
            </a:r>
          </a:p>
          <a:p>
            <a:pPr lvl="2"/>
            <a:r>
              <a:rPr lang="en-US" sz="2000" dirty="0"/>
              <a:t>Reduced sample size</a:t>
            </a:r>
          </a:p>
          <a:p>
            <a:pPr lvl="2"/>
            <a:r>
              <a:rPr lang="en-US" sz="2000" dirty="0"/>
              <a:t>Upload to SharePoint</a:t>
            </a:r>
          </a:p>
          <a:p>
            <a:pPr lvl="3"/>
            <a:r>
              <a:rPr lang="en-US" sz="1800" dirty="0"/>
              <a:t>Responses may also be submitted on this platform</a:t>
            </a:r>
          </a:p>
          <a:p>
            <a:pPr lvl="1"/>
            <a:r>
              <a:rPr lang="en-US" sz="2400" dirty="0"/>
              <a:t>Desk Reviews</a:t>
            </a:r>
          </a:p>
          <a:p>
            <a:pPr lvl="2"/>
            <a:r>
              <a:rPr lang="en-US" sz="2000" dirty="0"/>
              <a:t>Performed annually</a:t>
            </a:r>
          </a:p>
          <a:p>
            <a:pPr lvl="2"/>
            <a:r>
              <a:rPr lang="en-US" sz="2000" dirty="0"/>
              <a:t>Asset Managers request information from site to ensure LIHTC compliance</a:t>
            </a:r>
          </a:p>
          <a:p>
            <a:pPr lvl="3"/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18E0190E-BD0B-47E4-804C-BEA6323254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LIHTC Compliance During COVID-19 </a:t>
            </a:r>
            <a:r>
              <a:rPr lang="en-US" sz="3600" i="1" dirty="0"/>
              <a:t>(cont.)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526666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941D863-B31E-4B51-9986-12A3325CD8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DE253A-2B4D-B14D-BE03-901D42272443}" type="slidenum">
              <a:rPr lang="en-US" smtClean="0"/>
              <a:pPr/>
              <a:t>17</a:t>
            </a:fld>
            <a:endParaRPr lang="en-US" dirty="0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0520100C-AF7E-9C4B-B8D1-9D8B1D66F43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37668" y="1265726"/>
            <a:ext cx="8650864" cy="4935782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 b="1" dirty="0">
                <a:latin typeface="Myriad Pro"/>
              </a:rPr>
              <a:t>LIHTC Owner/Agent Questionnaire</a:t>
            </a:r>
            <a:endParaRPr lang="en-US" b="1" dirty="0"/>
          </a:p>
          <a:p>
            <a:pPr lvl="2"/>
            <a:r>
              <a:rPr lang="en-US" sz="2000" dirty="0">
                <a:latin typeface="Myriad Pro"/>
              </a:rPr>
              <a:t>Part of the Desk Review regardless of whether an inspection or file review is scheduled</a:t>
            </a:r>
          </a:p>
          <a:p>
            <a:pPr lvl="2"/>
            <a:r>
              <a:rPr lang="en-US" sz="2000" dirty="0">
                <a:latin typeface="Myriad Pro"/>
              </a:rPr>
              <a:t>Return to your Asset Manager with requested documents</a:t>
            </a:r>
            <a:endParaRPr lang="en-US" sz="2000" dirty="0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E1165323-C944-DE4A-A9C2-ED6EB591E1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LIHTC Updates and New Forms</a:t>
            </a:r>
            <a:endParaRPr lang="en-US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F4472A0B-A42E-418B-AB51-88C0778FCF4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" b="20449"/>
          <a:stretch/>
        </p:blipFill>
        <p:spPr>
          <a:xfrm rot="675059">
            <a:off x="4922865" y="3030706"/>
            <a:ext cx="2743200" cy="263471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895EE99-CA71-4B1F-942E-DE475FAD5B3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4596" y="3589628"/>
            <a:ext cx="3901345" cy="110367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7928033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941D863-B31E-4B51-9986-12A3325CD8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DE253A-2B4D-B14D-BE03-901D42272443}" type="slidenum">
              <a:rPr lang="en-US" smtClean="0"/>
              <a:pPr/>
              <a:t>18</a:t>
            </a:fld>
            <a:endParaRPr lang="en-US" dirty="0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0520100C-AF7E-9C4B-B8D1-9D8B1D66F43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>
                <a:latin typeface="Myriad Pro"/>
                <a:hlinkClick r:id="rId3"/>
              </a:rPr>
              <a:t>Internet Access Survey</a:t>
            </a:r>
            <a:endParaRPr lang="en-US" b="1" dirty="0">
              <a:latin typeface="Myriad Pro"/>
            </a:endParaRP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E1165323-C944-DE4A-A9C2-ED6EB591E1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LIHTC Updates and New Forms </a:t>
            </a:r>
            <a:r>
              <a:rPr lang="en-US" sz="3600" i="1" dirty="0"/>
              <a:t>(cont.) </a:t>
            </a:r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A9A5F63-8FAE-4AD0-82CF-861A51A54B1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78897" y="2203780"/>
            <a:ext cx="5586205" cy="33077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58388166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0950A7-0CC3-443B-B4A3-0E71959E66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700" dirty="0"/>
              <a:t>Site Contact Information</a:t>
            </a:r>
          </a:p>
        </p:txBody>
      </p:sp>
      <p:graphicFrame>
        <p:nvGraphicFramePr>
          <p:cNvPr id="15" name="Diagram 14">
            <a:extLst>
              <a:ext uri="{FF2B5EF4-FFF2-40B4-BE49-F238E27FC236}">
                <a16:creationId xmlns:a16="http://schemas.microsoft.com/office/drawing/2014/main" id="{DA3D7AA1-5766-46EF-BA8A-495BC9868A5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608196950"/>
              </p:ext>
            </p:extLst>
          </p:nvPr>
        </p:nvGraphicFramePr>
        <p:xfrm>
          <a:off x="820249" y="1220077"/>
          <a:ext cx="7503501" cy="341239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" name="Picture 2">
            <a:extLst>
              <a:ext uri="{FF2B5EF4-FFF2-40B4-BE49-F238E27FC236}">
                <a16:creationId xmlns:a16="http://schemas.microsoft.com/office/drawing/2014/main" id="{24B5FE56-5FFA-40A7-9367-3E819BCD36E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04868" y="4837965"/>
            <a:ext cx="6420644" cy="133423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7130661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F6CC0A73-E15A-9D48-BD2B-BC401D4E45B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37668" y="1137139"/>
            <a:ext cx="8370094" cy="5219212"/>
          </a:xfrm>
        </p:spPr>
        <p:txBody>
          <a:bodyPr>
            <a:noAutofit/>
          </a:bodyPr>
          <a:lstStyle/>
          <a:p>
            <a:pPr lvl="2">
              <a:lnSpc>
                <a:spcPct val="100000"/>
              </a:lnSpc>
              <a:spcBef>
                <a:spcPts val="900"/>
              </a:spcBef>
            </a:pPr>
            <a:r>
              <a:rPr lang="en-US" sz="2400" dirty="0"/>
              <a:t>Introductions</a:t>
            </a:r>
          </a:p>
          <a:p>
            <a:pPr lvl="2">
              <a:lnSpc>
                <a:spcPct val="100000"/>
              </a:lnSpc>
              <a:spcBef>
                <a:spcPts val="900"/>
              </a:spcBef>
            </a:pPr>
            <a:r>
              <a:rPr lang="en-US" sz="2400"/>
              <a:t>Agency Updates</a:t>
            </a:r>
          </a:p>
          <a:p>
            <a:pPr lvl="2">
              <a:lnSpc>
                <a:spcPct val="100000"/>
              </a:lnSpc>
              <a:spcBef>
                <a:spcPts val="900"/>
              </a:spcBef>
            </a:pPr>
            <a:r>
              <a:rPr lang="en-US" sz="2400" dirty="0"/>
              <a:t>LIHTC Program Reminders</a:t>
            </a:r>
          </a:p>
          <a:p>
            <a:pPr lvl="2">
              <a:lnSpc>
                <a:spcPct val="100000"/>
              </a:lnSpc>
              <a:spcBef>
                <a:spcPts val="900"/>
              </a:spcBef>
            </a:pPr>
            <a:r>
              <a:rPr lang="en-US" sz="2400" dirty="0"/>
              <a:t>LIHTC Compliance during COVID-19</a:t>
            </a:r>
          </a:p>
          <a:p>
            <a:pPr lvl="2">
              <a:lnSpc>
                <a:spcPct val="100000"/>
              </a:lnSpc>
              <a:spcBef>
                <a:spcPts val="900"/>
              </a:spcBef>
            </a:pPr>
            <a:r>
              <a:rPr lang="en-US" sz="2400" dirty="0"/>
              <a:t>Challenges</a:t>
            </a:r>
          </a:p>
          <a:p>
            <a:pPr lvl="2">
              <a:lnSpc>
                <a:spcPct val="100000"/>
              </a:lnSpc>
              <a:spcBef>
                <a:spcPts val="900"/>
              </a:spcBef>
            </a:pPr>
            <a:r>
              <a:rPr lang="en-US" sz="2400" dirty="0"/>
              <a:t>Temporary new rules</a:t>
            </a:r>
          </a:p>
          <a:p>
            <a:pPr lvl="2">
              <a:lnSpc>
                <a:spcPct val="100000"/>
              </a:lnSpc>
              <a:spcBef>
                <a:spcPts val="900"/>
              </a:spcBef>
            </a:pPr>
            <a:r>
              <a:rPr lang="en-US" sz="2400" dirty="0"/>
              <a:t> Updates on procedures and new forms</a:t>
            </a:r>
          </a:p>
          <a:p>
            <a:pPr lvl="2">
              <a:lnSpc>
                <a:spcPct val="100000"/>
              </a:lnSpc>
              <a:spcBef>
                <a:spcPts val="900"/>
              </a:spcBef>
            </a:pPr>
            <a:r>
              <a:rPr lang="en-US" sz="2400" dirty="0"/>
              <a:t>What’s new</a:t>
            </a:r>
          </a:p>
          <a:p>
            <a:pPr lvl="2">
              <a:lnSpc>
                <a:spcPct val="100000"/>
              </a:lnSpc>
              <a:spcBef>
                <a:spcPts val="900"/>
              </a:spcBef>
            </a:pPr>
            <a:r>
              <a:rPr lang="en-US" sz="2400" dirty="0"/>
              <a:t>LIHTC Compliance reporting via WTC</a:t>
            </a:r>
          </a:p>
          <a:p>
            <a:pPr lvl="2">
              <a:lnSpc>
                <a:spcPct val="100000"/>
              </a:lnSpc>
              <a:spcBef>
                <a:spcPts val="900"/>
              </a:spcBef>
            </a:pPr>
            <a:r>
              <a:rPr lang="en-US" sz="2400" dirty="0"/>
              <a:t>LIHTC Compliance Manual updates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E1165323-C944-DE4A-A9C2-ED6EB591E1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510" y="123827"/>
            <a:ext cx="8650864" cy="814019"/>
          </a:xfrm>
        </p:spPr>
        <p:txBody>
          <a:bodyPr/>
          <a:lstStyle/>
          <a:p>
            <a:r>
              <a:rPr lang="en-US" dirty="0"/>
              <a:t>Agenda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FF29A93-B8FF-40F1-A65D-856DFD744E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DE253A-2B4D-B14D-BE03-901D42272443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640532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06BE15DA-C75E-45F2-A0DF-AC90FF2BB84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37668" y="1265726"/>
            <a:ext cx="5924062" cy="4074418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0">
              <a:buNone/>
            </a:pPr>
            <a:r>
              <a:rPr lang="en-US" sz="2800" b="1" dirty="0">
                <a:latin typeface="Myriad Pro" panose="020B0503030403020204" pitchFamily="34" charset="0"/>
              </a:rPr>
              <a:t>Inspection Changes</a:t>
            </a:r>
          </a:p>
          <a:p>
            <a:r>
              <a:rPr lang="en-US" sz="2600" dirty="0"/>
              <a:t>Sample Size</a:t>
            </a:r>
          </a:p>
          <a:p>
            <a:pPr lvl="1"/>
            <a:r>
              <a:rPr lang="en-US" sz="2200" dirty="0">
                <a:hlinkClick r:id="rId3"/>
              </a:rPr>
              <a:t>Proposed Rule </a:t>
            </a:r>
            <a:r>
              <a:rPr lang="en-US" sz="2200" dirty="0"/>
              <a:t>published on July 7, 2020</a:t>
            </a:r>
          </a:p>
          <a:p>
            <a:pPr lvl="1"/>
            <a:r>
              <a:rPr lang="en-US" sz="2200" dirty="0">
                <a:latin typeface="Myriad Pro"/>
              </a:rPr>
              <a:t>Required min. sample size based on the </a:t>
            </a:r>
            <a:r>
              <a:rPr lang="en-US" sz="2200" b="1" dirty="0">
                <a:latin typeface="Myriad Pro"/>
              </a:rPr>
              <a:t>lesser of </a:t>
            </a:r>
            <a:r>
              <a:rPr lang="en-US" sz="2200" dirty="0">
                <a:latin typeface="Myriad Pro"/>
              </a:rPr>
              <a:t>20% or “the Chart”</a:t>
            </a:r>
          </a:p>
          <a:p>
            <a:pPr lvl="1"/>
            <a:r>
              <a:rPr lang="en-US" sz="2200" dirty="0"/>
              <a:t>Separate Projects</a:t>
            </a:r>
          </a:p>
          <a:p>
            <a:pPr lvl="2"/>
            <a:r>
              <a:rPr lang="en-US" sz="2000" dirty="0"/>
              <a:t>8609, Line 8b determines the number of projects at a site</a:t>
            </a:r>
          </a:p>
          <a:p>
            <a:pPr lvl="2"/>
            <a:r>
              <a:rPr lang="en-US" sz="2000" dirty="0"/>
              <a:t>Each building may be treated as a separate project</a:t>
            </a:r>
          </a:p>
          <a:p>
            <a:pPr lvl="3"/>
            <a:r>
              <a:rPr lang="en-US" sz="2000" dirty="0"/>
              <a:t>Likely subject to increased compliance monitoring requirements</a:t>
            </a:r>
          </a:p>
          <a:p>
            <a:endParaRPr lang="en-US" sz="2800" dirty="0">
              <a:latin typeface="Myriad Pro" panose="020B050303040302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B0FAD45-2AE3-442E-860D-E04DDC98FF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LIHTC Updates and New Forms </a:t>
            </a:r>
            <a:r>
              <a:rPr lang="en-US" sz="2800" i="1" dirty="0"/>
              <a:t>(cont.) 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4766931-4DD9-445E-8CF6-2D957F62C54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5800" y="5480455"/>
            <a:ext cx="5350669" cy="621506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BB16595-5DEE-43F0-A563-DD3D5798512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10553" y="1394935"/>
            <a:ext cx="2545821" cy="3299982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  <p:sp>
        <p:nvSpPr>
          <p:cNvPr id="7" name="Oval 6">
            <a:extLst>
              <a:ext uri="{FF2B5EF4-FFF2-40B4-BE49-F238E27FC236}">
                <a16:creationId xmlns:a16="http://schemas.microsoft.com/office/drawing/2014/main" id="{31FEB954-6A9C-4ECD-9DED-BC94B8D89097}"/>
              </a:ext>
            </a:extLst>
          </p:cNvPr>
          <p:cNvSpPr/>
          <p:nvPr/>
        </p:nvSpPr>
        <p:spPr>
          <a:xfrm>
            <a:off x="500381" y="5838736"/>
            <a:ext cx="5661349" cy="263225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4678703-A3A1-475A-AE12-E43982A482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DE253A-2B4D-B14D-BE03-901D42272443}" type="slidenum">
              <a:rPr lang="en-US" smtClean="0"/>
              <a:pPr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774570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03B5B96-EA1B-3743-AD63-6FA1BB50A6B5}"/>
              </a:ext>
            </a:extLst>
          </p:cNvPr>
          <p:cNvSpPr txBox="1"/>
          <p:nvPr/>
        </p:nvSpPr>
        <p:spPr>
          <a:xfrm>
            <a:off x="2875086" y="2949819"/>
            <a:ext cx="3490546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50" b="1" dirty="0">
                <a:solidFill>
                  <a:srgbClr val="102D4F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Questions?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FDE25908-8411-B345-B359-6850258EC473}"/>
              </a:ext>
            </a:extLst>
          </p:cNvPr>
          <p:cNvSpPr/>
          <p:nvPr/>
        </p:nvSpPr>
        <p:spPr>
          <a:xfrm>
            <a:off x="2720613" y="3642316"/>
            <a:ext cx="3799490" cy="55180"/>
          </a:xfrm>
          <a:prstGeom prst="rect">
            <a:avLst/>
          </a:prstGeom>
          <a:solidFill>
            <a:srgbClr val="F7C0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8F7CA88-87FC-4329-8F75-46BE9824F7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DE253A-2B4D-B14D-BE03-901D42272443}" type="slidenum">
              <a:rPr lang="en-US" smtClean="0"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052392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5E38019-31FC-4693-9BFF-12F05D9760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DE253A-2B4D-B14D-BE03-901D42272443}" type="slidenum">
              <a:rPr lang="en-US" smtClean="0"/>
              <a:t>22</a:t>
            </a:fld>
            <a:endParaRPr lang="en-US" dirty="0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5E655C92-C4A9-4086-AE92-FCA8933FDF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Let’s Meet Back Here in 10 Minutes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7753A57-E7BB-4EB3-ADF2-E1E7EEE2716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1365768" y="1192763"/>
            <a:ext cx="6412464" cy="42749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078970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2626C4D-A11A-4474-950F-18398F25AE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DE253A-2B4D-B14D-BE03-901D42272443}" type="slidenum">
              <a:rPr lang="en-US" smtClean="0"/>
              <a:pPr/>
              <a:t>23</a:t>
            </a:fld>
            <a:endParaRPr lang="en-U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F6CC0A73-E15A-9D48-BD2B-BC401D4E45B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Autofit/>
          </a:bodyPr>
          <a:lstStyle/>
          <a:p>
            <a:pPr marL="0" marR="0" lvl="0" indent="0" algn="ctr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2200" b="1" u="sng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ctr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2200" b="1" u="sng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ctr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2200" b="1" u="sng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ctr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 b="1" u="sng" dirty="0">
                <a:ea typeface="Calibri" panose="020F0502020204030204" pitchFamily="34" charset="0"/>
                <a:cs typeface="Times New Roman" panose="02020603050405020304" pitchFamily="18" charset="0"/>
              </a:rPr>
              <a:t>Question #1</a:t>
            </a:r>
          </a:p>
          <a:p>
            <a:pPr marL="0" marR="0" lvl="0" indent="0" algn="ctr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2200" b="1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ctr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 b="1" dirty="0">
                <a:ea typeface="Calibri" panose="020F0502020204030204" pitchFamily="34" charset="0"/>
                <a:cs typeface="Times New Roman" panose="02020603050405020304" pitchFamily="18" charset="0"/>
              </a:rPr>
              <a:t>Receiving an 8823 is a good thing.</a:t>
            </a:r>
          </a:p>
          <a:p>
            <a:pPr marL="0" marR="0" lvl="0" indent="0" algn="ctr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2200" b="1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ctr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 b="1" dirty="0">
                <a:ea typeface="Calibri" panose="020F0502020204030204" pitchFamily="34" charset="0"/>
                <a:cs typeface="Times New Roman" panose="02020603050405020304" pitchFamily="18" charset="0"/>
              </a:rPr>
              <a:t>True or False</a:t>
            </a: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E1165323-C944-DE4A-A9C2-ED6EB591E1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/>
              <a:t>LIHTC Quiz </a:t>
            </a:r>
          </a:p>
        </p:txBody>
      </p:sp>
    </p:spTree>
    <p:extLst>
      <p:ext uri="{BB962C8B-B14F-4D97-AF65-F5344CB8AC3E}">
        <p14:creationId xmlns:p14="http://schemas.microsoft.com/office/powerpoint/2010/main" val="360530144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2626C4D-A11A-4474-950F-18398F25AE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DE253A-2B4D-B14D-BE03-901D42272443}" type="slidenum">
              <a:rPr lang="en-US" smtClean="0"/>
              <a:pPr/>
              <a:t>24</a:t>
            </a:fld>
            <a:endParaRPr lang="en-U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F6CC0A73-E15A-9D48-BD2B-BC401D4E45B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Autofit/>
          </a:bodyPr>
          <a:lstStyle/>
          <a:p>
            <a:pPr marL="0" marR="0" lvl="0" indent="0" algn="ctr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2200" b="1" u="sng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ctr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2200" b="1" u="sng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ctr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2200" b="1" u="sng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ctr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 b="1" u="sng" dirty="0">
                <a:ea typeface="Calibri" panose="020F0502020204030204" pitchFamily="34" charset="0"/>
                <a:cs typeface="Times New Roman" panose="02020603050405020304" pitchFamily="18" charset="0"/>
              </a:rPr>
              <a:t>Question #1</a:t>
            </a:r>
          </a:p>
          <a:p>
            <a:pPr marL="0" marR="0" lvl="0" indent="0" algn="ctr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2200" b="1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ctr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 b="1" dirty="0">
                <a:ea typeface="Calibri" panose="020F0502020204030204" pitchFamily="34" charset="0"/>
                <a:cs typeface="Times New Roman" panose="02020603050405020304" pitchFamily="18" charset="0"/>
              </a:rPr>
              <a:t>Receiving an 8823 is a good thing.</a:t>
            </a:r>
          </a:p>
          <a:p>
            <a:pPr marL="0" marR="0" lvl="0" indent="0" algn="ctr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2200" b="1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ctr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 b="1" dirty="0">
                <a:ea typeface="Calibri" panose="020F0502020204030204" pitchFamily="34" charset="0"/>
                <a:cs typeface="Times New Roman" panose="02020603050405020304" pitchFamily="18" charset="0"/>
              </a:rPr>
              <a:t>True or </a:t>
            </a:r>
            <a:r>
              <a:rPr lang="en-US" sz="2200" b="1" dirty="0">
                <a:highlight>
                  <a:srgbClr val="FF00FF"/>
                </a:highlight>
                <a:ea typeface="Calibri" panose="020F0502020204030204" pitchFamily="34" charset="0"/>
                <a:cs typeface="Times New Roman" panose="02020603050405020304" pitchFamily="18" charset="0"/>
              </a:rPr>
              <a:t>False</a:t>
            </a: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E1165323-C944-DE4A-A9C2-ED6EB591E1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/>
              <a:t>LIHTC Quiz </a:t>
            </a:r>
          </a:p>
        </p:txBody>
      </p:sp>
    </p:spTree>
    <p:extLst>
      <p:ext uri="{BB962C8B-B14F-4D97-AF65-F5344CB8AC3E}">
        <p14:creationId xmlns:p14="http://schemas.microsoft.com/office/powerpoint/2010/main" val="202605360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2626C4D-A11A-4474-950F-18398F25AE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DE253A-2B4D-B14D-BE03-901D42272443}" type="slidenum">
              <a:rPr lang="en-US" smtClean="0"/>
              <a:pPr/>
              <a:t>25</a:t>
            </a:fld>
            <a:endParaRPr lang="en-U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F6CC0A73-E15A-9D48-BD2B-BC401D4E45B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37668" y="1265726"/>
            <a:ext cx="8370094" cy="2438527"/>
          </a:xfrm>
        </p:spPr>
        <p:txBody>
          <a:bodyPr>
            <a:noAutofit/>
          </a:bodyPr>
          <a:lstStyle/>
          <a:p>
            <a:pPr marL="0" marR="0" lvl="0" indent="0" algn="ctr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2200" b="1" u="sng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ctr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2200" b="1" u="sng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ctr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2200" b="1" u="sng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ctr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 b="1" u="sng" dirty="0">
                <a:ea typeface="Calibri" panose="020F0502020204030204" pitchFamily="34" charset="0"/>
                <a:cs typeface="Times New Roman" panose="02020603050405020304" pitchFamily="18" charset="0"/>
              </a:rPr>
              <a:t>Question #2</a:t>
            </a:r>
          </a:p>
          <a:p>
            <a:pPr marL="0" marR="0" lvl="0" indent="0" algn="ctr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2200" b="1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ctr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 b="1" dirty="0">
                <a:ea typeface="Calibri" panose="020F0502020204030204" pitchFamily="34" charset="0"/>
                <a:cs typeface="Times New Roman" panose="02020603050405020304" pitchFamily="18" charset="0"/>
              </a:rPr>
              <a:t>I can find the Placed-In-Service date in the</a:t>
            </a:r>
          </a:p>
          <a:p>
            <a:pPr marL="0" marR="0" lvl="0" indent="0" algn="ctr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2200" b="1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ctr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2200" b="1" dirty="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E1165323-C944-DE4A-A9C2-ED6EB591E1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/>
              <a:t>LIHTC Quiz </a:t>
            </a:r>
          </a:p>
        </p:txBody>
      </p:sp>
      <p:sp>
        <p:nvSpPr>
          <p:cNvPr id="5" name="Text Placeholder 6">
            <a:extLst>
              <a:ext uri="{FF2B5EF4-FFF2-40B4-BE49-F238E27FC236}">
                <a16:creationId xmlns:a16="http://schemas.microsoft.com/office/drawing/2014/main" id="{86EE9F68-C164-44A8-A03C-E4F9B3472377}"/>
              </a:ext>
            </a:extLst>
          </p:cNvPr>
          <p:cNvSpPr txBox="1">
            <a:spLocks/>
          </p:cNvSpPr>
          <p:nvPr/>
        </p:nvSpPr>
        <p:spPr>
          <a:xfrm>
            <a:off x="988367" y="3163078"/>
            <a:ext cx="7768007" cy="2438527"/>
          </a:xfrm>
          <a:prstGeom prst="rect">
            <a:avLst/>
          </a:prstGeom>
        </p:spPr>
        <p:txBody>
          <a:bodyPr vert="horz" lIns="91440" tIns="45720" rIns="91440" bIns="45720" numCol="2" rtlCol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102D4F"/>
                </a:solidFill>
                <a:latin typeface="Myriad Pro" panose="020B0503030403020204" pitchFamily="34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Wingdings" pitchFamily="2" charset="2"/>
              <a:buChar char="§"/>
              <a:defRPr sz="2000" kern="1200">
                <a:solidFill>
                  <a:srgbClr val="102D4F"/>
                </a:solidFill>
                <a:latin typeface="Myriad Pro" panose="020B0503030403020204" pitchFamily="34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Wingdings" pitchFamily="2" charset="2"/>
              <a:buChar char="§"/>
              <a:defRPr sz="1600" kern="1200">
                <a:solidFill>
                  <a:srgbClr val="102D4F"/>
                </a:solidFill>
                <a:latin typeface="Myriad Pro" panose="020B0503030403020204" pitchFamily="34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Wingdings" pitchFamily="2" charset="2"/>
              <a:buChar char="§"/>
              <a:defRPr sz="1400" kern="1200">
                <a:solidFill>
                  <a:srgbClr val="102D4F"/>
                </a:solidFill>
                <a:latin typeface="Myriad Pro" panose="020B0503030403020204" pitchFamily="34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Wingdings" pitchFamily="2" charset="2"/>
              <a:buChar char="§"/>
              <a:defRPr sz="1400" kern="1200">
                <a:solidFill>
                  <a:srgbClr val="102D4F"/>
                </a:solidFill>
                <a:latin typeface="Myriad Pro" panose="020B0503030403020204" pitchFamily="34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5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endParaRPr lang="en-US" sz="2200" b="1" u="sng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ctr">
              <a:lnSpc>
                <a:spcPct val="105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endParaRPr lang="en-US" sz="2200" b="1" u="sng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ctr">
              <a:lnSpc>
                <a:spcPct val="105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endParaRPr lang="en-US" sz="2200" b="1" u="sng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indent="-457200">
              <a:lnSpc>
                <a:spcPct val="105000"/>
              </a:lnSpc>
              <a:spcBef>
                <a:spcPts val="0"/>
              </a:spcBef>
              <a:buFont typeface="Arial" panose="020B0604020202020204" pitchFamily="34" charset="0"/>
              <a:buAutoNum type="alphaLcPeriod"/>
            </a:pPr>
            <a:r>
              <a:rPr lang="en-US" sz="2200" b="1" dirty="0">
                <a:ea typeface="Calibri" panose="020F0502020204030204" pitchFamily="34" charset="0"/>
                <a:cs typeface="Times New Roman" panose="02020603050405020304" pitchFamily="18" charset="0"/>
              </a:rPr>
              <a:t>LURA</a:t>
            </a:r>
          </a:p>
          <a:p>
            <a:pPr marL="457200" indent="-457200">
              <a:lnSpc>
                <a:spcPct val="105000"/>
              </a:lnSpc>
              <a:spcBef>
                <a:spcPts val="0"/>
              </a:spcBef>
              <a:buFont typeface="Arial" panose="020B0604020202020204" pitchFamily="34" charset="0"/>
              <a:buAutoNum type="alphaLcPeriod"/>
            </a:pPr>
            <a:r>
              <a:rPr lang="en-US" sz="2200" b="1" dirty="0">
                <a:ea typeface="Calibri" panose="020F0502020204030204" pitchFamily="34" charset="0"/>
                <a:cs typeface="Times New Roman" panose="02020603050405020304" pitchFamily="18" charset="0"/>
              </a:rPr>
              <a:t>Form 8823</a:t>
            </a:r>
          </a:p>
          <a:p>
            <a:pPr marL="457200" indent="-457200">
              <a:lnSpc>
                <a:spcPct val="105000"/>
              </a:lnSpc>
              <a:spcBef>
                <a:spcPts val="0"/>
              </a:spcBef>
              <a:buFont typeface="Arial" panose="020B0604020202020204" pitchFamily="34" charset="0"/>
              <a:buAutoNum type="alphaLcPeriod"/>
            </a:pPr>
            <a:endParaRPr lang="en-US" sz="2200" b="1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indent="-457200">
              <a:lnSpc>
                <a:spcPct val="105000"/>
              </a:lnSpc>
              <a:spcBef>
                <a:spcPts val="0"/>
              </a:spcBef>
              <a:buFont typeface="Arial" panose="020B0604020202020204" pitchFamily="34" charset="0"/>
              <a:buAutoNum type="alphaLcPeriod"/>
            </a:pPr>
            <a:endParaRPr lang="en-US" sz="2200" b="1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indent="-457200">
              <a:lnSpc>
                <a:spcPct val="105000"/>
              </a:lnSpc>
              <a:spcBef>
                <a:spcPts val="0"/>
              </a:spcBef>
              <a:buFont typeface="Arial" panose="020B0604020202020204" pitchFamily="34" charset="0"/>
              <a:buAutoNum type="alphaLcPeriod"/>
            </a:pPr>
            <a:endParaRPr lang="en-US" sz="2200" b="1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indent="-457200">
              <a:lnSpc>
                <a:spcPct val="105000"/>
              </a:lnSpc>
              <a:spcBef>
                <a:spcPts val="0"/>
              </a:spcBef>
              <a:buFont typeface="Arial" panose="020B0604020202020204" pitchFamily="34" charset="0"/>
              <a:buAutoNum type="alphaLcPeriod"/>
            </a:pPr>
            <a:endParaRPr lang="en-US" sz="2200" b="1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indent="-457200">
              <a:lnSpc>
                <a:spcPct val="105000"/>
              </a:lnSpc>
              <a:spcBef>
                <a:spcPts val="0"/>
              </a:spcBef>
              <a:buFont typeface="Arial" panose="020B0604020202020204" pitchFamily="34" charset="0"/>
              <a:buAutoNum type="alphaLcPeriod"/>
            </a:pPr>
            <a:r>
              <a:rPr lang="en-US" sz="2200" b="1" dirty="0">
                <a:ea typeface="Calibri" panose="020F0502020204030204" pitchFamily="34" charset="0"/>
                <a:cs typeface="Times New Roman" panose="02020603050405020304" pitchFamily="18" charset="0"/>
              </a:rPr>
              <a:t>Form 8609</a:t>
            </a:r>
          </a:p>
          <a:p>
            <a:pPr marL="457200" indent="-457200">
              <a:lnSpc>
                <a:spcPct val="105000"/>
              </a:lnSpc>
              <a:spcBef>
                <a:spcPts val="0"/>
              </a:spcBef>
              <a:buFont typeface="Arial" panose="020B0604020202020204" pitchFamily="34" charset="0"/>
              <a:buAutoNum type="alphaLcPeriod"/>
            </a:pPr>
            <a:r>
              <a:rPr lang="en-US" sz="2200" b="1" dirty="0">
                <a:ea typeface="Calibri" panose="020F0502020204030204" pitchFamily="34" charset="0"/>
                <a:cs typeface="Times New Roman" panose="02020603050405020304" pitchFamily="18" charset="0"/>
              </a:rPr>
              <a:t>Regulatory Agreement</a:t>
            </a:r>
          </a:p>
          <a:p>
            <a:pPr marL="0" indent="0" algn="ctr">
              <a:lnSpc>
                <a:spcPct val="105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endParaRPr lang="en-US" sz="2200" b="1" dirty="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423044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2626C4D-A11A-4474-950F-18398F25AE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DE253A-2B4D-B14D-BE03-901D42272443}" type="slidenum">
              <a:rPr lang="en-US" smtClean="0"/>
              <a:pPr/>
              <a:t>26</a:t>
            </a:fld>
            <a:endParaRPr lang="en-U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F6CC0A73-E15A-9D48-BD2B-BC401D4E45B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37668" y="1265726"/>
            <a:ext cx="8370094" cy="2438527"/>
          </a:xfrm>
        </p:spPr>
        <p:txBody>
          <a:bodyPr>
            <a:noAutofit/>
          </a:bodyPr>
          <a:lstStyle/>
          <a:p>
            <a:pPr marL="0" marR="0" lvl="0" indent="0" algn="ctr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2200" b="1" u="sng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ctr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2200" b="1" u="sng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ctr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2200" b="1" u="sng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ctr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 b="1" u="sng" dirty="0">
                <a:ea typeface="Calibri" panose="020F0502020204030204" pitchFamily="34" charset="0"/>
                <a:cs typeface="Times New Roman" panose="02020603050405020304" pitchFamily="18" charset="0"/>
              </a:rPr>
              <a:t>Question #2</a:t>
            </a:r>
          </a:p>
          <a:p>
            <a:pPr marL="0" marR="0" lvl="0" indent="0" algn="ctr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2200" b="1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ctr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 b="1" dirty="0">
                <a:ea typeface="Calibri" panose="020F0502020204030204" pitchFamily="34" charset="0"/>
                <a:cs typeface="Times New Roman" panose="02020603050405020304" pitchFamily="18" charset="0"/>
              </a:rPr>
              <a:t>I can find the Placed-In-Service date in the</a:t>
            </a:r>
          </a:p>
          <a:p>
            <a:pPr marL="0" marR="0" lvl="0" indent="0" algn="ctr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2200" b="1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ctr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2200" b="1" dirty="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E1165323-C944-DE4A-A9C2-ED6EB591E1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/>
              <a:t>LIHTC Quiz </a:t>
            </a:r>
          </a:p>
        </p:txBody>
      </p:sp>
      <p:sp>
        <p:nvSpPr>
          <p:cNvPr id="5" name="Text Placeholder 6">
            <a:extLst>
              <a:ext uri="{FF2B5EF4-FFF2-40B4-BE49-F238E27FC236}">
                <a16:creationId xmlns:a16="http://schemas.microsoft.com/office/drawing/2014/main" id="{86EE9F68-C164-44A8-A03C-E4F9B3472377}"/>
              </a:ext>
            </a:extLst>
          </p:cNvPr>
          <p:cNvSpPr txBox="1">
            <a:spLocks/>
          </p:cNvSpPr>
          <p:nvPr/>
        </p:nvSpPr>
        <p:spPr>
          <a:xfrm>
            <a:off x="988367" y="3163078"/>
            <a:ext cx="7768007" cy="2438527"/>
          </a:xfrm>
          <a:prstGeom prst="rect">
            <a:avLst/>
          </a:prstGeom>
        </p:spPr>
        <p:txBody>
          <a:bodyPr vert="horz" lIns="91440" tIns="45720" rIns="91440" bIns="45720" numCol="2" rtlCol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102D4F"/>
                </a:solidFill>
                <a:latin typeface="Myriad Pro" panose="020B0503030403020204" pitchFamily="34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Wingdings" pitchFamily="2" charset="2"/>
              <a:buChar char="§"/>
              <a:defRPr sz="2000" kern="1200">
                <a:solidFill>
                  <a:srgbClr val="102D4F"/>
                </a:solidFill>
                <a:latin typeface="Myriad Pro" panose="020B0503030403020204" pitchFamily="34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Wingdings" pitchFamily="2" charset="2"/>
              <a:buChar char="§"/>
              <a:defRPr sz="1600" kern="1200">
                <a:solidFill>
                  <a:srgbClr val="102D4F"/>
                </a:solidFill>
                <a:latin typeface="Myriad Pro" panose="020B0503030403020204" pitchFamily="34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Wingdings" pitchFamily="2" charset="2"/>
              <a:buChar char="§"/>
              <a:defRPr sz="1400" kern="1200">
                <a:solidFill>
                  <a:srgbClr val="102D4F"/>
                </a:solidFill>
                <a:latin typeface="Myriad Pro" panose="020B0503030403020204" pitchFamily="34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Wingdings" pitchFamily="2" charset="2"/>
              <a:buChar char="§"/>
              <a:defRPr sz="1400" kern="1200">
                <a:solidFill>
                  <a:srgbClr val="102D4F"/>
                </a:solidFill>
                <a:latin typeface="Myriad Pro" panose="020B0503030403020204" pitchFamily="34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5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endParaRPr lang="en-US" sz="2200" b="1" u="sng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ctr">
              <a:lnSpc>
                <a:spcPct val="105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endParaRPr lang="en-US" sz="2200" b="1" u="sng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ctr">
              <a:lnSpc>
                <a:spcPct val="105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endParaRPr lang="en-US" sz="2200" b="1" u="sng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indent="-457200">
              <a:lnSpc>
                <a:spcPct val="105000"/>
              </a:lnSpc>
              <a:spcBef>
                <a:spcPts val="0"/>
              </a:spcBef>
              <a:buFont typeface="Arial" panose="020B0604020202020204" pitchFamily="34" charset="0"/>
              <a:buAutoNum type="alphaLcPeriod"/>
            </a:pPr>
            <a:r>
              <a:rPr lang="en-US" sz="2200" b="1" dirty="0">
                <a:ea typeface="Calibri" panose="020F0502020204030204" pitchFamily="34" charset="0"/>
                <a:cs typeface="Times New Roman" panose="02020603050405020304" pitchFamily="18" charset="0"/>
              </a:rPr>
              <a:t>LURA</a:t>
            </a:r>
          </a:p>
          <a:p>
            <a:pPr marL="457200" indent="-457200">
              <a:lnSpc>
                <a:spcPct val="105000"/>
              </a:lnSpc>
              <a:spcBef>
                <a:spcPts val="0"/>
              </a:spcBef>
              <a:buFont typeface="Arial" panose="020B0604020202020204" pitchFamily="34" charset="0"/>
              <a:buAutoNum type="alphaLcPeriod"/>
            </a:pPr>
            <a:r>
              <a:rPr lang="en-US" sz="2200" b="1" dirty="0">
                <a:ea typeface="Calibri" panose="020F0502020204030204" pitchFamily="34" charset="0"/>
                <a:cs typeface="Times New Roman" panose="02020603050405020304" pitchFamily="18" charset="0"/>
              </a:rPr>
              <a:t>Form 8823</a:t>
            </a:r>
          </a:p>
          <a:p>
            <a:pPr marL="457200" indent="-457200">
              <a:lnSpc>
                <a:spcPct val="105000"/>
              </a:lnSpc>
              <a:spcBef>
                <a:spcPts val="0"/>
              </a:spcBef>
              <a:buFont typeface="Arial" panose="020B0604020202020204" pitchFamily="34" charset="0"/>
              <a:buAutoNum type="alphaLcPeriod"/>
            </a:pPr>
            <a:endParaRPr lang="en-US" sz="2200" b="1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indent="-457200">
              <a:lnSpc>
                <a:spcPct val="105000"/>
              </a:lnSpc>
              <a:spcBef>
                <a:spcPts val="0"/>
              </a:spcBef>
              <a:buFont typeface="Arial" panose="020B0604020202020204" pitchFamily="34" charset="0"/>
              <a:buAutoNum type="alphaLcPeriod"/>
            </a:pPr>
            <a:endParaRPr lang="en-US" sz="2200" b="1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indent="-457200">
              <a:lnSpc>
                <a:spcPct val="105000"/>
              </a:lnSpc>
              <a:spcBef>
                <a:spcPts val="0"/>
              </a:spcBef>
              <a:buFont typeface="Arial" panose="020B0604020202020204" pitchFamily="34" charset="0"/>
              <a:buAutoNum type="alphaLcPeriod"/>
            </a:pPr>
            <a:endParaRPr lang="en-US" sz="2200" b="1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indent="-457200">
              <a:lnSpc>
                <a:spcPct val="105000"/>
              </a:lnSpc>
              <a:spcBef>
                <a:spcPts val="0"/>
              </a:spcBef>
              <a:buFont typeface="Arial" panose="020B0604020202020204" pitchFamily="34" charset="0"/>
              <a:buAutoNum type="alphaLcPeriod"/>
            </a:pPr>
            <a:endParaRPr lang="en-US" sz="2200" b="1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indent="-457200">
              <a:lnSpc>
                <a:spcPct val="105000"/>
              </a:lnSpc>
              <a:spcBef>
                <a:spcPts val="0"/>
              </a:spcBef>
              <a:buFont typeface="Arial" panose="020B0604020202020204" pitchFamily="34" charset="0"/>
              <a:buAutoNum type="alphaLcPeriod"/>
            </a:pPr>
            <a:r>
              <a:rPr lang="en-US" sz="2200" b="1" dirty="0">
                <a:highlight>
                  <a:srgbClr val="FF00FF"/>
                </a:highlight>
                <a:ea typeface="Calibri" panose="020F0502020204030204" pitchFamily="34" charset="0"/>
                <a:cs typeface="Times New Roman" panose="02020603050405020304" pitchFamily="18" charset="0"/>
              </a:rPr>
              <a:t>Form 8609</a:t>
            </a:r>
          </a:p>
          <a:p>
            <a:pPr marL="457200" indent="-457200">
              <a:lnSpc>
                <a:spcPct val="105000"/>
              </a:lnSpc>
              <a:spcBef>
                <a:spcPts val="0"/>
              </a:spcBef>
              <a:buFont typeface="Arial" panose="020B0604020202020204" pitchFamily="34" charset="0"/>
              <a:buAutoNum type="alphaLcPeriod"/>
            </a:pPr>
            <a:r>
              <a:rPr lang="en-US" sz="2200" b="1" dirty="0">
                <a:ea typeface="Calibri" panose="020F0502020204030204" pitchFamily="34" charset="0"/>
                <a:cs typeface="Times New Roman" panose="02020603050405020304" pitchFamily="18" charset="0"/>
              </a:rPr>
              <a:t>Regulatory Agreement</a:t>
            </a:r>
          </a:p>
          <a:p>
            <a:pPr marL="0" indent="0" algn="ctr">
              <a:lnSpc>
                <a:spcPct val="105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endParaRPr lang="en-US" sz="2200" b="1" dirty="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319460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2626C4D-A11A-4474-950F-18398F25AE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DE253A-2B4D-B14D-BE03-901D42272443}" type="slidenum">
              <a:rPr lang="en-US" smtClean="0"/>
              <a:pPr/>
              <a:t>27</a:t>
            </a:fld>
            <a:endParaRPr lang="en-U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F6CC0A73-E15A-9D48-BD2B-BC401D4E45B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37668" y="1265726"/>
            <a:ext cx="8370094" cy="2438527"/>
          </a:xfrm>
        </p:spPr>
        <p:txBody>
          <a:bodyPr>
            <a:noAutofit/>
          </a:bodyPr>
          <a:lstStyle/>
          <a:p>
            <a:pPr marL="0" marR="0" lvl="0" indent="0" algn="ctr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2200" b="1" u="sng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ctr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2200" b="1" u="sng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ctr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2200" b="1" u="sng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ctr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 b="1" u="sng" dirty="0">
                <a:ea typeface="Calibri" panose="020F0502020204030204" pitchFamily="34" charset="0"/>
                <a:cs typeface="Times New Roman" panose="02020603050405020304" pitchFamily="18" charset="0"/>
              </a:rPr>
              <a:t>Question #3</a:t>
            </a:r>
          </a:p>
          <a:p>
            <a:pPr marL="0" marR="0" lvl="0" indent="0" algn="ctr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2200" b="1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ctr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 b="1" dirty="0">
                <a:ea typeface="Calibri" panose="020F0502020204030204" pitchFamily="34" charset="0"/>
                <a:cs typeface="Times New Roman" panose="02020603050405020304" pitchFamily="18" charset="0"/>
              </a:rPr>
              <a:t>A LIHTC development is layered with HTF, NOP, and 811. The owner/agent must ensure compliance with which program(s)?</a:t>
            </a:r>
          </a:p>
          <a:p>
            <a:pPr marL="0" marR="0" lvl="0" indent="0" algn="ctr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2200" b="1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ctr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2200" b="1" dirty="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E1165323-C944-DE4A-A9C2-ED6EB591E1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/>
              <a:t>LIHTC Quiz </a:t>
            </a:r>
          </a:p>
        </p:txBody>
      </p:sp>
      <p:sp>
        <p:nvSpPr>
          <p:cNvPr id="5" name="Text Placeholder 6">
            <a:extLst>
              <a:ext uri="{FF2B5EF4-FFF2-40B4-BE49-F238E27FC236}">
                <a16:creationId xmlns:a16="http://schemas.microsoft.com/office/drawing/2014/main" id="{86EE9F68-C164-44A8-A03C-E4F9B3472377}"/>
              </a:ext>
            </a:extLst>
          </p:cNvPr>
          <p:cNvSpPr txBox="1">
            <a:spLocks/>
          </p:cNvSpPr>
          <p:nvPr/>
        </p:nvSpPr>
        <p:spPr>
          <a:xfrm>
            <a:off x="988367" y="3163078"/>
            <a:ext cx="7768007" cy="2438527"/>
          </a:xfrm>
          <a:prstGeom prst="rect">
            <a:avLst/>
          </a:prstGeom>
        </p:spPr>
        <p:txBody>
          <a:bodyPr vert="horz" lIns="91440" tIns="45720" rIns="91440" bIns="45720" numCol="2" rtlCol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102D4F"/>
                </a:solidFill>
                <a:latin typeface="Myriad Pro" panose="020B0503030403020204" pitchFamily="34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Wingdings" pitchFamily="2" charset="2"/>
              <a:buChar char="§"/>
              <a:defRPr sz="2000" kern="1200">
                <a:solidFill>
                  <a:srgbClr val="102D4F"/>
                </a:solidFill>
                <a:latin typeface="Myriad Pro" panose="020B0503030403020204" pitchFamily="34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Wingdings" pitchFamily="2" charset="2"/>
              <a:buChar char="§"/>
              <a:defRPr sz="1600" kern="1200">
                <a:solidFill>
                  <a:srgbClr val="102D4F"/>
                </a:solidFill>
                <a:latin typeface="Myriad Pro" panose="020B0503030403020204" pitchFamily="34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Wingdings" pitchFamily="2" charset="2"/>
              <a:buChar char="§"/>
              <a:defRPr sz="1400" kern="1200">
                <a:solidFill>
                  <a:srgbClr val="102D4F"/>
                </a:solidFill>
                <a:latin typeface="Myriad Pro" panose="020B0503030403020204" pitchFamily="34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Wingdings" pitchFamily="2" charset="2"/>
              <a:buChar char="§"/>
              <a:defRPr sz="1400" kern="1200">
                <a:solidFill>
                  <a:srgbClr val="102D4F"/>
                </a:solidFill>
                <a:latin typeface="Myriad Pro" panose="020B0503030403020204" pitchFamily="34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5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endParaRPr lang="en-US" sz="2200" b="1" u="sng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ctr">
              <a:lnSpc>
                <a:spcPct val="105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endParaRPr lang="en-US" sz="2200" b="1" u="sng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ctr">
              <a:lnSpc>
                <a:spcPct val="105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endParaRPr lang="en-US" sz="2200" b="1" u="sng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indent="-457200">
              <a:lnSpc>
                <a:spcPct val="105000"/>
              </a:lnSpc>
              <a:spcBef>
                <a:spcPts val="0"/>
              </a:spcBef>
              <a:buFont typeface="Arial" panose="020B0604020202020204" pitchFamily="34" charset="0"/>
              <a:buAutoNum type="alphaLcPeriod"/>
            </a:pPr>
            <a:r>
              <a:rPr lang="en-US" sz="2200" b="1" dirty="0">
                <a:ea typeface="Calibri" panose="020F0502020204030204" pitchFamily="34" charset="0"/>
                <a:cs typeface="Times New Roman" panose="02020603050405020304" pitchFamily="18" charset="0"/>
              </a:rPr>
              <a:t>811</a:t>
            </a:r>
          </a:p>
          <a:p>
            <a:pPr marL="457200" indent="-457200">
              <a:lnSpc>
                <a:spcPct val="105000"/>
              </a:lnSpc>
              <a:spcBef>
                <a:spcPts val="0"/>
              </a:spcBef>
              <a:buFont typeface="Arial" panose="020B0604020202020204" pitchFamily="34" charset="0"/>
              <a:buAutoNum type="alphaLcPeriod"/>
            </a:pPr>
            <a:r>
              <a:rPr lang="en-US" sz="2200" b="1" dirty="0">
                <a:ea typeface="Calibri" panose="020F0502020204030204" pitchFamily="34" charset="0"/>
                <a:cs typeface="Times New Roman" panose="02020603050405020304" pitchFamily="18" charset="0"/>
              </a:rPr>
              <a:t>HTF</a:t>
            </a:r>
          </a:p>
          <a:p>
            <a:pPr marL="457200" indent="-457200">
              <a:lnSpc>
                <a:spcPct val="105000"/>
              </a:lnSpc>
              <a:spcBef>
                <a:spcPts val="0"/>
              </a:spcBef>
              <a:buFont typeface="Arial" panose="020B0604020202020204" pitchFamily="34" charset="0"/>
              <a:buAutoNum type="alphaLcPeriod"/>
            </a:pPr>
            <a:endParaRPr lang="en-US" sz="2200" b="1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indent="-457200">
              <a:lnSpc>
                <a:spcPct val="105000"/>
              </a:lnSpc>
              <a:spcBef>
                <a:spcPts val="0"/>
              </a:spcBef>
              <a:buFont typeface="Arial" panose="020B0604020202020204" pitchFamily="34" charset="0"/>
              <a:buAutoNum type="alphaLcPeriod"/>
            </a:pPr>
            <a:endParaRPr lang="en-US" sz="2200" b="1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indent="-457200">
              <a:lnSpc>
                <a:spcPct val="105000"/>
              </a:lnSpc>
              <a:spcBef>
                <a:spcPts val="0"/>
              </a:spcBef>
              <a:buFont typeface="Arial" panose="020B0604020202020204" pitchFamily="34" charset="0"/>
              <a:buAutoNum type="alphaLcPeriod"/>
            </a:pPr>
            <a:endParaRPr lang="en-US" sz="2200" b="1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indent="-457200">
              <a:lnSpc>
                <a:spcPct val="105000"/>
              </a:lnSpc>
              <a:spcBef>
                <a:spcPts val="0"/>
              </a:spcBef>
              <a:buFont typeface="Arial" panose="020B0604020202020204" pitchFamily="34" charset="0"/>
              <a:buAutoNum type="alphaLcPeriod"/>
            </a:pPr>
            <a:endParaRPr lang="en-US" sz="2200" b="1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indent="-457200">
              <a:lnSpc>
                <a:spcPct val="105000"/>
              </a:lnSpc>
              <a:spcBef>
                <a:spcPts val="0"/>
              </a:spcBef>
              <a:buFont typeface="Arial" panose="020B0604020202020204" pitchFamily="34" charset="0"/>
              <a:buAutoNum type="alphaLcPeriod"/>
            </a:pPr>
            <a:r>
              <a:rPr lang="en-US" sz="2200" b="1" dirty="0">
                <a:ea typeface="Calibri" panose="020F0502020204030204" pitchFamily="34" charset="0"/>
                <a:cs typeface="Times New Roman" panose="02020603050405020304" pitchFamily="18" charset="0"/>
              </a:rPr>
              <a:t>LIHTC</a:t>
            </a:r>
          </a:p>
          <a:p>
            <a:pPr marL="457200" indent="-457200">
              <a:lnSpc>
                <a:spcPct val="105000"/>
              </a:lnSpc>
              <a:spcBef>
                <a:spcPts val="0"/>
              </a:spcBef>
              <a:buFont typeface="Arial" panose="020B0604020202020204" pitchFamily="34" charset="0"/>
              <a:buAutoNum type="alphaLcPeriod"/>
            </a:pPr>
            <a:r>
              <a:rPr lang="en-US" sz="2200" b="1" dirty="0">
                <a:ea typeface="Calibri" panose="020F0502020204030204" pitchFamily="34" charset="0"/>
                <a:cs typeface="Times New Roman" panose="02020603050405020304" pitchFamily="18" charset="0"/>
              </a:rPr>
              <a:t>All of the Above</a:t>
            </a:r>
          </a:p>
          <a:p>
            <a:pPr marL="0" indent="0" algn="ctr">
              <a:lnSpc>
                <a:spcPct val="105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endParaRPr lang="en-US" sz="2200" b="1" dirty="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690857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2626C4D-A11A-4474-950F-18398F25AE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DE253A-2B4D-B14D-BE03-901D42272443}" type="slidenum">
              <a:rPr lang="en-US" smtClean="0"/>
              <a:pPr/>
              <a:t>28</a:t>
            </a:fld>
            <a:endParaRPr lang="en-U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F6CC0A73-E15A-9D48-BD2B-BC401D4E45B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37668" y="1265726"/>
            <a:ext cx="8370094" cy="2438527"/>
          </a:xfrm>
        </p:spPr>
        <p:txBody>
          <a:bodyPr>
            <a:noAutofit/>
          </a:bodyPr>
          <a:lstStyle/>
          <a:p>
            <a:pPr marL="0" marR="0" lvl="0" indent="0" algn="ctr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2200" b="1" u="sng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ctr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2200" b="1" u="sng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ctr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2200" b="1" u="sng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ctr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 b="1" u="sng" dirty="0">
                <a:ea typeface="Calibri" panose="020F0502020204030204" pitchFamily="34" charset="0"/>
                <a:cs typeface="Times New Roman" panose="02020603050405020304" pitchFamily="18" charset="0"/>
              </a:rPr>
              <a:t>Question #3</a:t>
            </a:r>
          </a:p>
          <a:p>
            <a:pPr marL="0" marR="0" lvl="0" indent="0" algn="ctr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2200" b="1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ctr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 b="1" dirty="0">
                <a:ea typeface="Calibri" panose="020F0502020204030204" pitchFamily="34" charset="0"/>
                <a:cs typeface="Times New Roman" panose="02020603050405020304" pitchFamily="18" charset="0"/>
              </a:rPr>
              <a:t>A LIHTC development is layered with HTF, NOP, and 811. The owner/agent must ensure compliance with which program(s)?</a:t>
            </a:r>
          </a:p>
          <a:p>
            <a:pPr marL="0" marR="0" lvl="0" indent="0" algn="ctr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2200" b="1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ctr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2200" b="1" dirty="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E1165323-C944-DE4A-A9C2-ED6EB591E1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/>
              <a:t>LIHTC Quiz </a:t>
            </a:r>
          </a:p>
        </p:txBody>
      </p:sp>
      <p:sp>
        <p:nvSpPr>
          <p:cNvPr id="5" name="Text Placeholder 6">
            <a:extLst>
              <a:ext uri="{FF2B5EF4-FFF2-40B4-BE49-F238E27FC236}">
                <a16:creationId xmlns:a16="http://schemas.microsoft.com/office/drawing/2014/main" id="{86EE9F68-C164-44A8-A03C-E4F9B3472377}"/>
              </a:ext>
            </a:extLst>
          </p:cNvPr>
          <p:cNvSpPr txBox="1">
            <a:spLocks/>
          </p:cNvSpPr>
          <p:nvPr/>
        </p:nvSpPr>
        <p:spPr>
          <a:xfrm>
            <a:off x="988367" y="3163078"/>
            <a:ext cx="7768007" cy="2438527"/>
          </a:xfrm>
          <a:prstGeom prst="rect">
            <a:avLst/>
          </a:prstGeom>
        </p:spPr>
        <p:txBody>
          <a:bodyPr vert="horz" lIns="91440" tIns="45720" rIns="91440" bIns="45720" numCol="2" rtlCol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102D4F"/>
                </a:solidFill>
                <a:latin typeface="Myriad Pro" panose="020B0503030403020204" pitchFamily="34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Wingdings" pitchFamily="2" charset="2"/>
              <a:buChar char="§"/>
              <a:defRPr sz="2000" kern="1200">
                <a:solidFill>
                  <a:srgbClr val="102D4F"/>
                </a:solidFill>
                <a:latin typeface="Myriad Pro" panose="020B0503030403020204" pitchFamily="34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Wingdings" pitchFamily="2" charset="2"/>
              <a:buChar char="§"/>
              <a:defRPr sz="1600" kern="1200">
                <a:solidFill>
                  <a:srgbClr val="102D4F"/>
                </a:solidFill>
                <a:latin typeface="Myriad Pro" panose="020B0503030403020204" pitchFamily="34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Wingdings" pitchFamily="2" charset="2"/>
              <a:buChar char="§"/>
              <a:defRPr sz="1400" kern="1200">
                <a:solidFill>
                  <a:srgbClr val="102D4F"/>
                </a:solidFill>
                <a:latin typeface="Myriad Pro" panose="020B0503030403020204" pitchFamily="34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Wingdings" pitchFamily="2" charset="2"/>
              <a:buChar char="§"/>
              <a:defRPr sz="1400" kern="1200">
                <a:solidFill>
                  <a:srgbClr val="102D4F"/>
                </a:solidFill>
                <a:latin typeface="Myriad Pro" panose="020B0503030403020204" pitchFamily="34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5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endParaRPr lang="en-US" sz="2200" b="1" u="sng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ctr">
              <a:lnSpc>
                <a:spcPct val="105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endParaRPr lang="en-US" sz="2200" b="1" u="sng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ctr">
              <a:lnSpc>
                <a:spcPct val="105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endParaRPr lang="en-US" sz="2200" b="1" u="sng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indent="-457200">
              <a:lnSpc>
                <a:spcPct val="105000"/>
              </a:lnSpc>
              <a:spcBef>
                <a:spcPts val="0"/>
              </a:spcBef>
              <a:buFont typeface="Arial" panose="020B0604020202020204" pitchFamily="34" charset="0"/>
              <a:buAutoNum type="alphaLcPeriod"/>
            </a:pPr>
            <a:r>
              <a:rPr lang="en-US" sz="2200" b="1" dirty="0">
                <a:ea typeface="Calibri" panose="020F0502020204030204" pitchFamily="34" charset="0"/>
                <a:cs typeface="Times New Roman" panose="02020603050405020304" pitchFamily="18" charset="0"/>
              </a:rPr>
              <a:t>811</a:t>
            </a:r>
          </a:p>
          <a:p>
            <a:pPr marL="457200" indent="-457200">
              <a:lnSpc>
                <a:spcPct val="105000"/>
              </a:lnSpc>
              <a:spcBef>
                <a:spcPts val="0"/>
              </a:spcBef>
              <a:buFont typeface="Arial" panose="020B0604020202020204" pitchFamily="34" charset="0"/>
              <a:buAutoNum type="alphaLcPeriod"/>
            </a:pPr>
            <a:r>
              <a:rPr lang="en-US" sz="2200" b="1" dirty="0">
                <a:ea typeface="Calibri" panose="020F0502020204030204" pitchFamily="34" charset="0"/>
                <a:cs typeface="Times New Roman" panose="02020603050405020304" pitchFamily="18" charset="0"/>
              </a:rPr>
              <a:t>HTF</a:t>
            </a:r>
          </a:p>
          <a:p>
            <a:pPr marL="457200" indent="-457200">
              <a:lnSpc>
                <a:spcPct val="105000"/>
              </a:lnSpc>
              <a:spcBef>
                <a:spcPts val="0"/>
              </a:spcBef>
              <a:buFont typeface="Arial" panose="020B0604020202020204" pitchFamily="34" charset="0"/>
              <a:buAutoNum type="alphaLcPeriod"/>
            </a:pPr>
            <a:endParaRPr lang="en-US" sz="2200" b="1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indent="-457200">
              <a:lnSpc>
                <a:spcPct val="105000"/>
              </a:lnSpc>
              <a:spcBef>
                <a:spcPts val="0"/>
              </a:spcBef>
              <a:buFont typeface="Arial" panose="020B0604020202020204" pitchFamily="34" charset="0"/>
              <a:buAutoNum type="alphaLcPeriod"/>
            </a:pPr>
            <a:endParaRPr lang="en-US" sz="2200" b="1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indent="-457200">
              <a:lnSpc>
                <a:spcPct val="105000"/>
              </a:lnSpc>
              <a:spcBef>
                <a:spcPts val="0"/>
              </a:spcBef>
              <a:buFont typeface="Arial" panose="020B0604020202020204" pitchFamily="34" charset="0"/>
              <a:buAutoNum type="alphaLcPeriod"/>
            </a:pPr>
            <a:endParaRPr lang="en-US" sz="2200" b="1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indent="-457200">
              <a:lnSpc>
                <a:spcPct val="105000"/>
              </a:lnSpc>
              <a:spcBef>
                <a:spcPts val="0"/>
              </a:spcBef>
              <a:buFont typeface="Arial" panose="020B0604020202020204" pitchFamily="34" charset="0"/>
              <a:buAutoNum type="alphaLcPeriod"/>
            </a:pPr>
            <a:endParaRPr lang="en-US" sz="2200" b="1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indent="-457200">
              <a:lnSpc>
                <a:spcPct val="105000"/>
              </a:lnSpc>
              <a:spcBef>
                <a:spcPts val="0"/>
              </a:spcBef>
              <a:buFont typeface="Arial" panose="020B0604020202020204" pitchFamily="34" charset="0"/>
              <a:buAutoNum type="alphaLcPeriod"/>
            </a:pPr>
            <a:r>
              <a:rPr lang="en-US" sz="2200" b="1" dirty="0">
                <a:ea typeface="Calibri" panose="020F0502020204030204" pitchFamily="34" charset="0"/>
                <a:cs typeface="Times New Roman" panose="02020603050405020304" pitchFamily="18" charset="0"/>
              </a:rPr>
              <a:t>LIHTC</a:t>
            </a:r>
          </a:p>
          <a:p>
            <a:pPr marL="457200" indent="-457200">
              <a:lnSpc>
                <a:spcPct val="105000"/>
              </a:lnSpc>
              <a:spcBef>
                <a:spcPts val="0"/>
              </a:spcBef>
              <a:buFont typeface="Arial" panose="020B0604020202020204" pitchFamily="34" charset="0"/>
              <a:buAutoNum type="alphaLcPeriod"/>
            </a:pPr>
            <a:r>
              <a:rPr lang="en-US" sz="2200" b="1" dirty="0">
                <a:highlight>
                  <a:srgbClr val="FF00FF"/>
                </a:highlight>
                <a:ea typeface="Calibri" panose="020F0502020204030204" pitchFamily="34" charset="0"/>
                <a:cs typeface="Times New Roman" panose="02020603050405020304" pitchFamily="18" charset="0"/>
              </a:rPr>
              <a:t>All of the Above</a:t>
            </a:r>
          </a:p>
          <a:p>
            <a:pPr marL="0" indent="0" algn="ctr">
              <a:lnSpc>
                <a:spcPct val="105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endParaRPr lang="en-US" sz="2200" b="1" dirty="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231674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2626C4D-A11A-4474-950F-18398F25AE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DE253A-2B4D-B14D-BE03-901D42272443}" type="slidenum">
              <a:rPr lang="en-US" smtClean="0"/>
              <a:pPr/>
              <a:t>29</a:t>
            </a:fld>
            <a:endParaRPr lang="en-U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F6CC0A73-E15A-9D48-BD2B-BC401D4E45B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37668" y="1265726"/>
            <a:ext cx="8370094" cy="2438527"/>
          </a:xfrm>
        </p:spPr>
        <p:txBody>
          <a:bodyPr>
            <a:noAutofit/>
          </a:bodyPr>
          <a:lstStyle/>
          <a:p>
            <a:pPr marL="0" marR="0" lvl="0" indent="0" algn="ctr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2200" b="1" u="sng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ctr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2200" b="1" u="sng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ctr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2200" b="1" u="sng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ctr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 b="1" u="sng" dirty="0">
                <a:ea typeface="Calibri" panose="020F0502020204030204" pitchFamily="34" charset="0"/>
                <a:cs typeface="Times New Roman" panose="02020603050405020304" pitchFamily="18" charset="0"/>
              </a:rPr>
              <a:t>Question #4</a:t>
            </a:r>
          </a:p>
          <a:p>
            <a:pPr marL="0" marR="0" lvl="0" indent="0" algn="ctr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2200" b="1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ctr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 b="1" dirty="0">
                <a:ea typeface="Calibri" panose="020F0502020204030204" pitchFamily="34" charset="0"/>
                <a:cs typeface="Times New Roman" panose="02020603050405020304" pitchFamily="18" charset="0"/>
              </a:rPr>
              <a:t>A LIHTC development is layered with HOME. Which income and rent limits should be listed on the TIC?</a:t>
            </a:r>
          </a:p>
          <a:p>
            <a:pPr marL="0" marR="0" lvl="0" indent="0" algn="ctr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2200" b="1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ctr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2200" b="1" dirty="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E1165323-C944-DE4A-A9C2-ED6EB591E1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/>
              <a:t>LIHTC Quiz </a:t>
            </a:r>
          </a:p>
        </p:txBody>
      </p:sp>
      <p:sp>
        <p:nvSpPr>
          <p:cNvPr id="5" name="Text Placeholder 6">
            <a:extLst>
              <a:ext uri="{FF2B5EF4-FFF2-40B4-BE49-F238E27FC236}">
                <a16:creationId xmlns:a16="http://schemas.microsoft.com/office/drawing/2014/main" id="{86EE9F68-C164-44A8-A03C-E4F9B3472377}"/>
              </a:ext>
            </a:extLst>
          </p:cNvPr>
          <p:cNvSpPr txBox="1">
            <a:spLocks/>
          </p:cNvSpPr>
          <p:nvPr/>
        </p:nvSpPr>
        <p:spPr>
          <a:xfrm>
            <a:off x="988367" y="3163078"/>
            <a:ext cx="7768007" cy="2438527"/>
          </a:xfrm>
          <a:prstGeom prst="rect">
            <a:avLst/>
          </a:prstGeom>
        </p:spPr>
        <p:txBody>
          <a:bodyPr vert="horz" lIns="91440" tIns="45720" rIns="91440" bIns="45720" numCol="2" rtlCol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102D4F"/>
                </a:solidFill>
                <a:latin typeface="Myriad Pro" panose="020B0503030403020204" pitchFamily="34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Wingdings" pitchFamily="2" charset="2"/>
              <a:buChar char="§"/>
              <a:defRPr sz="2000" kern="1200">
                <a:solidFill>
                  <a:srgbClr val="102D4F"/>
                </a:solidFill>
                <a:latin typeface="Myriad Pro" panose="020B0503030403020204" pitchFamily="34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Wingdings" pitchFamily="2" charset="2"/>
              <a:buChar char="§"/>
              <a:defRPr sz="1600" kern="1200">
                <a:solidFill>
                  <a:srgbClr val="102D4F"/>
                </a:solidFill>
                <a:latin typeface="Myriad Pro" panose="020B0503030403020204" pitchFamily="34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Wingdings" pitchFamily="2" charset="2"/>
              <a:buChar char="§"/>
              <a:defRPr sz="1400" kern="1200">
                <a:solidFill>
                  <a:srgbClr val="102D4F"/>
                </a:solidFill>
                <a:latin typeface="Myriad Pro" panose="020B0503030403020204" pitchFamily="34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Wingdings" pitchFamily="2" charset="2"/>
              <a:buChar char="§"/>
              <a:defRPr sz="1400" kern="1200">
                <a:solidFill>
                  <a:srgbClr val="102D4F"/>
                </a:solidFill>
                <a:latin typeface="Myriad Pro" panose="020B0503030403020204" pitchFamily="34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5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endParaRPr lang="en-US" sz="2200" b="1" u="sng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ctr">
              <a:lnSpc>
                <a:spcPct val="105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endParaRPr lang="en-US" sz="2200" b="1" u="sng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ctr">
              <a:lnSpc>
                <a:spcPct val="105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endParaRPr lang="en-US" sz="2200" b="1" u="sng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indent="-457200">
              <a:lnSpc>
                <a:spcPct val="105000"/>
              </a:lnSpc>
              <a:spcBef>
                <a:spcPts val="0"/>
              </a:spcBef>
              <a:buFont typeface="Arial" panose="020B0604020202020204" pitchFamily="34" charset="0"/>
              <a:buAutoNum type="alphaLcPeriod"/>
            </a:pPr>
            <a:r>
              <a:rPr lang="en-US" sz="2200" b="1" dirty="0">
                <a:highlight>
                  <a:srgbClr val="FF00FF"/>
                </a:highlight>
                <a:ea typeface="Calibri" panose="020F0502020204030204" pitchFamily="34" charset="0"/>
                <a:cs typeface="Times New Roman" panose="02020603050405020304" pitchFamily="18" charset="0"/>
              </a:rPr>
              <a:t>LIHTC</a:t>
            </a:r>
          </a:p>
          <a:p>
            <a:pPr marL="457200" indent="-457200">
              <a:lnSpc>
                <a:spcPct val="105000"/>
              </a:lnSpc>
              <a:spcBef>
                <a:spcPts val="0"/>
              </a:spcBef>
              <a:buFont typeface="Arial" panose="020B0604020202020204" pitchFamily="34" charset="0"/>
              <a:buAutoNum type="alphaLcPeriod"/>
            </a:pPr>
            <a:r>
              <a:rPr lang="en-US" sz="2200" b="1" dirty="0">
                <a:ea typeface="Calibri" panose="020F0502020204030204" pitchFamily="34" charset="0"/>
                <a:cs typeface="Times New Roman" panose="02020603050405020304" pitchFamily="18" charset="0"/>
              </a:rPr>
              <a:t>HOME</a:t>
            </a:r>
          </a:p>
          <a:p>
            <a:pPr marL="457200" indent="-457200">
              <a:lnSpc>
                <a:spcPct val="105000"/>
              </a:lnSpc>
              <a:spcBef>
                <a:spcPts val="0"/>
              </a:spcBef>
              <a:buFont typeface="Arial" panose="020B0604020202020204" pitchFamily="34" charset="0"/>
              <a:buAutoNum type="alphaLcPeriod"/>
            </a:pPr>
            <a:endParaRPr lang="en-US" sz="2200" b="1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indent="-457200">
              <a:lnSpc>
                <a:spcPct val="105000"/>
              </a:lnSpc>
              <a:spcBef>
                <a:spcPts val="0"/>
              </a:spcBef>
              <a:buFont typeface="Arial" panose="020B0604020202020204" pitchFamily="34" charset="0"/>
              <a:buAutoNum type="alphaLcPeriod"/>
            </a:pPr>
            <a:endParaRPr lang="en-US" sz="2200" b="1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indent="-457200">
              <a:lnSpc>
                <a:spcPct val="105000"/>
              </a:lnSpc>
              <a:spcBef>
                <a:spcPts val="0"/>
              </a:spcBef>
              <a:buFont typeface="Arial" panose="020B0604020202020204" pitchFamily="34" charset="0"/>
              <a:buAutoNum type="alphaLcPeriod"/>
            </a:pPr>
            <a:endParaRPr lang="en-US" sz="2200" b="1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indent="-457200">
              <a:lnSpc>
                <a:spcPct val="105000"/>
              </a:lnSpc>
              <a:spcBef>
                <a:spcPts val="0"/>
              </a:spcBef>
              <a:buFont typeface="Arial" panose="020B0604020202020204" pitchFamily="34" charset="0"/>
              <a:buAutoNum type="alphaLcPeriod"/>
            </a:pPr>
            <a:endParaRPr lang="en-US" sz="2200" b="1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indent="-457200">
              <a:lnSpc>
                <a:spcPct val="105000"/>
              </a:lnSpc>
              <a:spcBef>
                <a:spcPts val="0"/>
              </a:spcBef>
              <a:buFont typeface="Arial" panose="020B0604020202020204" pitchFamily="34" charset="0"/>
              <a:buAutoNum type="alphaLcPeriod"/>
            </a:pPr>
            <a:r>
              <a:rPr lang="en-US" sz="2200" b="1" dirty="0">
                <a:ea typeface="Calibri" panose="020F0502020204030204" pitchFamily="34" charset="0"/>
                <a:cs typeface="Times New Roman" panose="02020603050405020304" pitchFamily="18" charset="0"/>
              </a:rPr>
              <a:t>LIHTC and HOME</a:t>
            </a:r>
          </a:p>
          <a:p>
            <a:pPr marL="457200" indent="-457200">
              <a:lnSpc>
                <a:spcPct val="105000"/>
              </a:lnSpc>
              <a:spcBef>
                <a:spcPts val="0"/>
              </a:spcBef>
              <a:buFont typeface="Arial" panose="020B0604020202020204" pitchFamily="34" charset="0"/>
              <a:buAutoNum type="alphaLcPeriod"/>
            </a:pPr>
            <a:r>
              <a:rPr lang="en-US" sz="2200" b="1" dirty="0">
                <a:ea typeface="Calibri" panose="020F0502020204030204" pitchFamily="34" charset="0"/>
                <a:cs typeface="Times New Roman" panose="02020603050405020304" pitchFamily="18" charset="0"/>
              </a:rPr>
              <a:t>None</a:t>
            </a:r>
          </a:p>
          <a:p>
            <a:pPr marL="0" indent="0" algn="ctr">
              <a:lnSpc>
                <a:spcPct val="105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endParaRPr lang="en-US" sz="2200" b="1" dirty="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44752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1EF777D-C2ED-4844-8927-9162BB60CC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DE253A-2B4D-B14D-BE03-901D42272443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745800F-62CC-464B-BF72-8CEDCF780D0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 dirty="0"/>
          </a:p>
          <a:p>
            <a:pPr marL="0" indent="0">
              <a:buNone/>
            </a:pPr>
            <a:r>
              <a:rPr lang="en-US" dirty="0"/>
              <a:t>Michael </a:t>
            </a:r>
            <a:r>
              <a:rPr lang="en-US"/>
              <a:t>DiChiaro </a:t>
            </a:r>
          </a:p>
          <a:p>
            <a:pPr marL="0" indent="0">
              <a:buNone/>
            </a:pPr>
            <a:endParaRPr lang="en-US" dirty="0"/>
          </a:p>
          <a:p>
            <a:pPr lvl="4"/>
            <a:r>
              <a:rPr lang="en-US" sz="2400" dirty="0"/>
              <a:t>Agency updates</a:t>
            </a:r>
          </a:p>
          <a:p>
            <a:pPr lvl="4"/>
            <a:r>
              <a:rPr lang="en-US" sz="2400" dirty="0"/>
              <a:t>Acknowledgements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A79F88D1-2111-43D0-B913-DCDC97C65E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Agency Updates</a:t>
            </a:r>
          </a:p>
        </p:txBody>
      </p:sp>
    </p:spTree>
    <p:extLst>
      <p:ext uri="{BB962C8B-B14F-4D97-AF65-F5344CB8AC3E}">
        <p14:creationId xmlns:p14="http://schemas.microsoft.com/office/powerpoint/2010/main" val="337713096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2626C4D-A11A-4474-950F-18398F25AE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DE253A-2B4D-B14D-BE03-901D42272443}" type="slidenum">
              <a:rPr lang="en-US" smtClean="0"/>
              <a:pPr/>
              <a:t>30</a:t>
            </a:fld>
            <a:endParaRPr lang="en-U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F6CC0A73-E15A-9D48-BD2B-BC401D4E45B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Autofit/>
          </a:bodyPr>
          <a:lstStyle/>
          <a:p>
            <a:pPr marL="0" marR="0" lvl="0" indent="0" algn="ctr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2200" b="1" u="sng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ctr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2200" b="1" u="sng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ctr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2200" b="1" u="sng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ctr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 b="1" u="sng" dirty="0">
                <a:ea typeface="Calibri" panose="020F0502020204030204" pitchFamily="34" charset="0"/>
                <a:cs typeface="Times New Roman" panose="02020603050405020304" pitchFamily="18" charset="0"/>
              </a:rPr>
              <a:t>Question #5</a:t>
            </a:r>
          </a:p>
          <a:p>
            <a:pPr marL="0" marR="0" lvl="0" indent="0" algn="ctr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2200" b="1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ctr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 b="1" dirty="0">
                <a:ea typeface="Calibri" panose="020F0502020204030204" pitchFamily="34" charset="0"/>
                <a:cs typeface="Times New Roman" panose="02020603050405020304" pitchFamily="18" charset="0"/>
              </a:rPr>
              <a:t>The Average Income Test is a new method of calculating annual household income.</a:t>
            </a:r>
          </a:p>
          <a:p>
            <a:pPr marL="0" marR="0" lvl="0" indent="0" algn="ctr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2200" b="1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ctr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 b="1" dirty="0">
                <a:ea typeface="Calibri" panose="020F0502020204030204" pitchFamily="34" charset="0"/>
                <a:cs typeface="Times New Roman" panose="02020603050405020304" pitchFamily="18" charset="0"/>
              </a:rPr>
              <a:t>True or False</a:t>
            </a: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E1165323-C944-DE4A-A9C2-ED6EB591E1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/>
              <a:t>LIHTC Quiz </a:t>
            </a:r>
          </a:p>
        </p:txBody>
      </p:sp>
    </p:spTree>
    <p:extLst>
      <p:ext uri="{BB962C8B-B14F-4D97-AF65-F5344CB8AC3E}">
        <p14:creationId xmlns:p14="http://schemas.microsoft.com/office/powerpoint/2010/main" val="257951078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2626C4D-A11A-4474-950F-18398F25AE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DE253A-2B4D-B14D-BE03-901D42272443}" type="slidenum">
              <a:rPr lang="en-US" smtClean="0"/>
              <a:pPr/>
              <a:t>31</a:t>
            </a:fld>
            <a:endParaRPr lang="en-U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F6CC0A73-E15A-9D48-BD2B-BC401D4E45B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Autofit/>
          </a:bodyPr>
          <a:lstStyle/>
          <a:p>
            <a:pPr marL="0" marR="0" lvl="0" indent="0" algn="ctr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2200" b="1" u="sng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ctr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2200" b="1" u="sng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ctr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2200" b="1" u="sng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ctr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 b="1" u="sng" dirty="0">
                <a:ea typeface="Calibri" panose="020F0502020204030204" pitchFamily="34" charset="0"/>
                <a:cs typeface="Times New Roman" panose="02020603050405020304" pitchFamily="18" charset="0"/>
              </a:rPr>
              <a:t>Question #5</a:t>
            </a:r>
          </a:p>
          <a:p>
            <a:pPr marL="0" marR="0" lvl="0" indent="0" algn="ctr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2200" b="1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ctr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 b="1" dirty="0">
                <a:ea typeface="Calibri" panose="020F0502020204030204" pitchFamily="34" charset="0"/>
                <a:cs typeface="Times New Roman" panose="02020603050405020304" pitchFamily="18" charset="0"/>
              </a:rPr>
              <a:t>The Average Income Test is a new method of calculating annual household income.</a:t>
            </a:r>
          </a:p>
          <a:p>
            <a:pPr marL="0" marR="0" lvl="0" indent="0" algn="ctr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2200" b="1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ctr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 b="1" dirty="0">
                <a:ea typeface="Calibri" panose="020F0502020204030204" pitchFamily="34" charset="0"/>
                <a:cs typeface="Times New Roman" panose="02020603050405020304" pitchFamily="18" charset="0"/>
              </a:rPr>
              <a:t>True or </a:t>
            </a:r>
            <a:r>
              <a:rPr lang="en-US" sz="2200" b="1" dirty="0">
                <a:highlight>
                  <a:srgbClr val="FF00FF"/>
                </a:highlight>
                <a:ea typeface="Calibri" panose="020F0502020204030204" pitchFamily="34" charset="0"/>
                <a:cs typeface="Times New Roman" panose="02020603050405020304" pitchFamily="18" charset="0"/>
              </a:rPr>
              <a:t>False</a:t>
            </a: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E1165323-C944-DE4A-A9C2-ED6EB591E1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/>
              <a:t>LIHTC Quiz </a:t>
            </a:r>
          </a:p>
        </p:txBody>
      </p:sp>
    </p:spTree>
    <p:extLst>
      <p:ext uri="{BB962C8B-B14F-4D97-AF65-F5344CB8AC3E}">
        <p14:creationId xmlns:p14="http://schemas.microsoft.com/office/powerpoint/2010/main" val="373659240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6A38AE6-B099-46CB-871F-1D18A5ECF7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DE253A-2B4D-B14D-BE03-901D42272443}" type="slidenum">
              <a:rPr lang="en-US" smtClean="0"/>
              <a:pPr/>
              <a:t>32</a:t>
            </a:fld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F8BFA7E-F274-405A-9C64-C91A63E20AB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37668" y="1156701"/>
            <a:ext cx="8183956" cy="4935782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>
                <a:latin typeface="Myriad Pro"/>
              </a:rPr>
              <a:t>To better serve residents and property managers, </a:t>
            </a:r>
            <a:r>
              <a:rPr lang="en-US" dirty="0" err="1">
                <a:latin typeface="Myriad Pro"/>
              </a:rPr>
              <a:t>RIHousing</a:t>
            </a:r>
            <a:r>
              <a:rPr lang="en-US" dirty="0">
                <a:latin typeface="Myriad Pro"/>
              </a:rPr>
              <a:t> has expanded its communication platform to provide easier access to resources that may be helpful in resolving tenant concerns. Now have a dedicated voice and email box monitored by experienced </a:t>
            </a:r>
            <a:r>
              <a:rPr lang="en-US" dirty="0" err="1">
                <a:latin typeface="Myriad Pro"/>
              </a:rPr>
              <a:t>RIHousing</a:t>
            </a:r>
            <a:r>
              <a:rPr lang="en-US" dirty="0">
                <a:latin typeface="Myriad Pro"/>
              </a:rPr>
              <a:t> asset management staff: 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Phone (401) 433-1616 </a:t>
            </a:r>
          </a:p>
          <a:p>
            <a:pPr marL="0" indent="0">
              <a:buNone/>
            </a:pPr>
            <a:r>
              <a:rPr lang="en-US" dirty="0"/>
              <a:t>E-mail </a:t>
            </a:r>
            <a:r>
              <a:rPr lang="en-US" u="sng" dirty="0">
                <a:hlinkClick r:id="rId3"/>
              </a:rPr>
              <a:t>tenantconcerns@rihousing.com</a:t>
            </a:r>
            <a:endParaRPr lang="en-US" dirty="0"/>
          </a:p>
          <a:p>
            <a:pPr marL="0" indent="0">
              <a:buNone/>
            </a:pPr>
            <a:endParaRPr lang="en-US" sz="800" dirty="0"/>
          </a:p>
          <a:p>
            <a:r>
              <a:rPr lang="en-US" dirty="0"/>
              <a:t>New ‘chatbot’ on our </a:t>
            </a:r>
            <a:r>
              <a:rPr lang="en-US" u="sng" dirty="0">
                <a:hlinkClick r:id="rId4"/>
              </a:rPr>
              <a:t>contract administration webpage</a:t>
            </a:r>
            <a:r>
              <a:rPr lang="en-US" u="sng" dirty="0"/>
              <a:t>:</a:t>
            </a:r>
            <a:r>
              <a:rPr lang="en-US" dirty="0"/>
              <a:t> provides answers to most common questions received by owners, managers, residents, and applicants. Also redirects you to staff person at </a:t>
            </a:r>
            <a:r>
              <a:rPr lang="en-US" dirty="0" err="1"/>
              <a:t>RIHousing</a:t>
            </a:r>
            <a:r>
              <a:rPr lang="en-US" dirty="0"/>
              <a:t> best able to assist. 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18E0190E-BD0B-47E4-804C-BEA6323254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Customer Service Changes</a:t>
            </a:r>
          </a:p>
        </p:txBody>
      </p:sp>
    </p:spTree>
    <p:extLst>
      <p:ext uri="{BB962C8B-B14F-4D97-AF65-F5344CB8AC3E}">
        <p14:creationId xmlns:p14="http://schemas.microsoft.com/office/powerpoint/2010/main" val="151773960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6A38AE6-B099-46CB-871F-1D18A5ECF7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DE253A-2B4D-B14D-BE03-901D42272443}" type="slidenum">
              <a:rPr lang="en-US" smtClean="0"/>
              <a:pPr/>
              <a:t>33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66F19E1-F749-44CD-AC7C-C57D77853FA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8903" y="1308566"/>
            <a:ext cx="7324078" cy="4864634"/>
          </a:xfrm>
          <a:prstGeom prst="rect">
            <a:avLst/>
          </a:prstGeo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18E0190E-BD0B-47E4-804C-BEA6323254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510" y="123827"/>
            <a:ext cx="8650864" cy="1001588"/>
          </a:xfrm>
        </p:spPr>
        <p:txBody>
          <a:bodyPr>
            <a:normAutofit/>
          </a:bodyPr>
          <a:lstStyle/>
          <a:p>
            <a:r>
              <a:rPr lang="en-US" dirty="0"/>
              <a:t>Chatbot</a:t>
            </a:r>
          </a:p>
        </p:txBody>
      </p:sp>
    </p:spTree>
    <p:extLst>
      <p:ext uri="{BB962C8B-B14F-4D97-AF65-F5344CB8AC3E}">
        <p14:creationId xmlns:p14="http://schemas.microsoft.com/office/powerpoint/2010/main" val="353332280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6A38AE6-B099-46CB-871F-1D18A5ECF7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DE253A-2B4D-B14D-BE03-901D42272443}" type="slidenum">
              <a:rPr lang="en-US" smtClean="0"/>
              <a:pPr/>
              <a:t>34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8E39862-CDC0-4B2F-86F0-964FFB4E7A2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96940" y="1240448"/>
            <a:ext cx="6204996" cy="4980045"/>
          </a:xfrm>
          <a:prstGeom prst="rect">
            <a:avLst/>
          </a:prstGeo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18E0190E-BD0B-47E4-804C-BEA6323254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Covid-19 Resources</a:t>
            </a:r>
          </a:p>
        </p:txBody>
      </p:sp>
    </p:spTree>
    <p:extLst>
      <p:ext uri="{BB962C8B-B14F-4D97-AF65-F5344CB8AC3E}">
        <p14:creationId xmlns:p14="http://schemas.microsoft.com/office/powerpoint/2010/main" val="277942166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6A38AE6-B099-46CB-871F-1D18A5ECF7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DE253A-2B4D-B14D-BE03-901D42272443}" type="slidenum">
              <a:rPr lang="en-US" smtClean="0"/>
              <a:pPr/>
              <a:t>35</a:t>
            </a:fld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F8BFA7E-F274-405A-9C64-C91A63E20AB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Interview</a:t>
            </a:r>
          </a:p>
          <a:p>
            <a:pPr lvl="1"/>
            <a:r>
              <a:rPr lang="en-US" dirty="0"/>
              <a:t>Done remotely, likely over the phone</a:t>
            </a:r>
          </a:p>
          <a:p>
            <a:r>
              <a:rPr lang="en-US" dirty="0"/>
              <a:t>Document upload</a:t>
            </a:r>
          </a:p>
          <a:p>
            <a:pPr lvl="1"/>
            <a:r>
              <a:rPr lang="en-US" dirty="0"/>
              <a:t>Done remotely via SharePoint, </a:t>
            </a:r>
            <a:r>
              <a:rPr lang="en-US" i="1" dirty="0"/>
              <a:t>link is available today if you want it!</a:t>
            </a:r>
          </a:p>
          <a:p>
            <a:r>
              <a:rPr lang="en-US" dirty="0"/>
              <a:t>File Review</a:t>
            </a:r>
          </a:p>
          <a:p>
            <a:pPr lvl="1"/>
            <a:r>
              <a:rPr lang="en-US" dirty="0"/>
              <a:t>Also done via SharePoint, the file list is provided 48 hours ahead of time</a:t>
            </a:r>
          </a:p>
          <a:p>
            <a:r>
              <a:rPr lang="en-US" dirty="0"/>
              <a:t>Physical inspection</a:t>
            </a:r>
          </a:p>
          <a:p>
            <a:pPr lvl="1"/>
            <a:r>
              <a:rPr lang="en-US" dirty="0"/>
              <a:t>The only part that needs to be done on site, brief as possible. </a:t>
            </a:r>
            <a:r>
              <a:rPr lang="en-US" i="1" dirty="0"/>
              <a:t>Everyone must remain masked.</a:t>
            </a:r>
          </a:p>
          <a:p>
            <a:r>
              <a:rPr lang="en-US" dirty="0"/>
              <a:t>Response</a:t>
            </a:r>
          </a:p>
          <a:p>
            <a:pPr lvl="1"/>
            <a:r>
              <a:rPr lang="en-US" dirty="0"/>
              <a:t>Can also be uploaded via SharePoint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18E0190E-BD0B-47E4-804C-BEA6323254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New MOR Process</a:t>
            </a:r>
          </a:p>
        </p:txBody>
      </p:sp>
    </p:spTree>
    <p:extLst>
      <p:ext uri="{BB962C8B-B14F-4D97-AF65-F5344CB8AC3E}">
        <p14:creationId xmlns:p14="http://schemas.microsoft.com/office/powerpoint/2010/main" val="87959302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BCA6FBF-4DC7-456F-8FEB-A04AA3E3DE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DE253A-2B4D-B14D-BE03-901D42272443}" type="slidenum">
              <a:rPr lang="en-US" smtClean="0"/>
              <a:pPr/>
              <a:t>36</a:t>
            </a:fld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41187A17-FDC2-4DA4-BF96-E7FA65302D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SharePoint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7E056ED-5AF1-4F8E-846F-FD99DD53923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1538" y="1224855"/>
            <a:ext cx="6358029" cy="4902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939082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6A38AE6-B099-46CB-871F-1D18A5ECF7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DE253A-2B4D-B14D-BE03-901D42272443}" type="slidenum">
              <a:rPr lang="en-US" smtClean="0"/>
              <a:pPr/>
              <a:t>37</a:t>
            </a:fld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F8BFA7E-F274-405A-9C64-C91A63E20AB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sz="2800" dirty="0"/>
              <a:t>New FMRs</a:t>
            </a:r>
          </a:p>
          <a:p>
            <a:pPr lvl="1"/>
            <a:r>
              <a:rPr lang="en-US" sz="2400" dirty="0"/>
              <a:t>Released for 2021 and are up on HUD’s webpage</a:t>
            </a:r>
          </a:p>
          <a:p>
            <a:endParaRPr lang="en-US" sz="2800" dirty="0"/>
          </a:p>
          <a:p>
            <a:r>
              <a:rPr lang="en-US" sz="2800" dirty="0"/>
              <a:t>New OCAF factor</a:t>
            </a:r>
          </a:p>
          <a:p>
            <a:pPr lvl="1"/>
            <a:r>
              <a:rPr lang="en-US" sz="2400" dirty="0"/>
              <a:t>Coming soon, until HUD releases it OCAFs effective after 2/15/2021 are on hold</a:t>
            </a:r>
          </a:p>
          <a:p>
            <a:endParaRPr lang="en-US" sz="2800" dirty="0"/>
          </a:p>
          <a:p>
            <a:r>
              <a:rPr lang="en-US" sz="2800" dirty="0"/>
              <a:t>New utility factor</a:t>
            </a:r>
          </a:p>
          <a:p>
            <a:pPr lvl="1"/>
            <a:r>
              <a:rPr lang="en-US" sz="2400" dirty="0"/>
              <a:t>Coming soon, until HUD releases it OCAFs effective after 2/15/2021 are on hold</a:t>
            </a:r>
          </a:p>
          <a:p>
            <a:pPr lvl="1"/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18E0190E-BD0B-47E4-804C-BEA6323254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Updates</a:t>
            </a:r>
          </a:p>
        </p:txBody>
      </p:sp>
    </p:spTree>
    <p:extLst>
      <p:ext uri="{BB962C8B-B14F-4D97-AF65-F5344CB8AC3E}">
        <p14:creationId xmlns:p14="http://schemas.microsoft.com/office/powerpoint/2010/main" val="234155715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03B5B96-EA1B-3743-AD63-6FA1BB50A6B5}"/>
              </a:ext>
            </a:extLst>
          </p:cNvPr>
          <p:cNvSpPr txBox="1"/>
          <p:nvPr/>
        </p:nvSpPr>
        <p:spPr>
          <a:xfrm>
            <a:off x="2875086" y="2949819"/>
            <a:ext cx="3490546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50" b="1" dirty="0">
                <a:solidFill>
                  <a:srgbClr val="102D4F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Questions?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FDE25908-8411-B345-B359-6850258EC473}"/>
              </a:ext>
            </a:extLst>
          </p:cNvPr>
          <p:cNvSpPr/>
          <p:nvPr/>
        </p:nvSpPr>
        <p:spPr>
          <a:xfrm>
            <a:off x="2720613" y="3642316"/>
            <a:ext cx="3799490" cy="55180"/>
          </a:xfrm>
          <a:prstGeom prst="rect">
            <a:avLst/>
          </a:prstGeom>
          <a:solidFill>
            <a:srgbClr val="F7C0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8F7CA88-87FC-4329-8F75-46BE9824F7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DE253A-2B4D-B14D-BE03-901D42272443}" type="slidenum">
              <a:rPr lang="en-US" smtClean="0"/>
              <a:t>38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648268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4158F42-37C2-4371-9D50-A15D6B81FF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DE253A-2B4D-B14D-BE03-901D42272443}" type="slidenum">
              <a:rPr lang="en-US" smtClean="0"/>
              <a:pPr/>
              <a:t>39</a:t>
            </a:fld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5CFBF12-70FC-478F-AEA3-CC576411E3D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000" dirty="0">
                <a:hlinkClick r:id="rId3"/>
              </a:rPr>
              <a:t>https://webcompliance.rihousing.com/webcompliance/Login/Login</a:t>
            </a:r>
            <a:endParaRPr lang="en-US" sz="2000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C7AFBC87-4E5F-4C38-8A58-4E0263A674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WTC Demonstration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BF0AAE4-B768-4C5F-9450-133F83648C96}"/>
              </a:ext>
            </a:extLst>
          </p:cNvPr>
          <p:cNvPicPr/>
          <p:nvPr/>
        </p:nvPicPr>
        <p:blipFill rotWithShape="1">
          <a:blip r:embed="rId4"/>
          <a:srcRect l="22110" t="16697"/>
          <a:stretch/>
        </p:blipFill>
        <p:spPr bwMode="auto">
          <a:xfrm>
            <a:off x="1257300" y="2098674"/>
            <a:ext cx="5975604" cy="338772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0710918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9EEE44E-3B20-4BB8-AAA7-227559E653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DE253A-2B4D-B14D-BE03-901D42272443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F6CC0A73-E15A-9D48-BD2B-BC401D4E45B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en-US" altLang="en-US" b="1" dirty="0"/>
              <a:t>Years 1 – 10: The Credit Period</a:t>
            </a:r>
          </a:p>
          <a:p>
            <a:pPr lvl="1"/>
            <a:r>
              <a:rPr lang="en-US" altLang="en-US" dirty="0"/>
              <a:t>First taxable year in which owner claims Housing Credits </a:t>
            </a:r>
          </a:p>
          <a:p>
            <a:pPr lvl="1"/>
            <a:r>
              <a:rPr lang="en-US" altLang="en-US" dirty="0"/>
              <a:t>Lasts for 10 </a:t>
            </a:r>
            <a:r>
              <a:rPr lang="en-US" altLang="en-US" i="1" dirty="0"/>
              <a:t>consecutive</a:t>
            </a:r>
            <a:r>
              <a:rPr lang="en-US" altLang="en-US" dirty="0"/>
              <a:t> taxable years</a:t>
            </a:r>
          </a:p>
          <a:p>
            <a:pPr lvl="1"/>
            <a:endParaRPr lang="en-US" altLang="en-US" sz="200" dirty="0"/>
          </a:p>
          <a:p>
            <a:r>
              <a:rPr lang="en-US" altLang="en-US" b="1" dirty="0"/>
              <a:t>Years 1 – 15: The Compliance Period</a:t>
            </a:r>
          </a:p>
          <a:p>
            <a:pPr lvl="1"/>
            <a:r>
              <a:rPr lang="en-US" altLang="en-US" dirty="0"/>
              <a:t>Begins with first year of development’s credit period and lasts for 15 </a:t>
            </a:r>
            <a:r>
              <a:rPr lang="en-US" altLang="en-US" i="1" dirty="0"/>
              <a:t>consecutive</a:t>
            </a:r>
            <a:r>
              <a:rPr lang="en-US" altLang="en-US" dirty="0"/>
              <a:t> years</a:t>
            </a:r>
          </a:p>
          <a:p>
            <a:pPr lvl="1"/>
            <a:r>
              <a:rPr lang="en-US" altLang="en-US" dirty="0"/>
              <a:t>Developments with multiple buildings may have multiple credit periods</a:t>
            </a:r>
          </a:p>
          <a:p>
            <a:pPr lvl="1"/>
            <a:endParaRPr lang="en-US" altLang="en-US" sz="200" dirty="0"/>
          </a:p>
          <a:p>
            <a:r>
              <a:rPr lang="en-US" altLang="en-US" b="1" dirty="0"/>
              <a:t>Years 16 – 30 or longer: The Extended Use Period</a:t>
            </a:r>
          </a:p>
          <a:p>
            <a:pPr lvl="1"/>
            <a:r>
              <a:rPr lang="en-US" altLang="en-US" dirty="0"/>
              <a:t>Owner signed a LURA (Declaration of Land Use Restrictive Covenants Agreement)</a:t>
            </a:r>
          </a:p>
          <a:p>
            <a:pPr lvl="1"/>
            <a:r>
              <a:rPr lang="en-US" altLang="en-US" dirty="0"/>
              <a:t>Committed to maintain the development as low-income housing for at least 30 years beginning with the 1</a:t>
            </a:r>
            <a:r>
              <a:rPr lang="en-US" altLang="en-US" baseline="30000" dirty="0"/>
              <a:t>st</a:t>
            </a:r>
            <a:r>
              <a:rPr lang="en-US" altLang="en-US" dirty="0"/>
              <a:t> day of 15-year compliance period</a:t>
            </a:r>
          </a:p>
          <a:p>
            <a:pPr lvl="1"/>
            <a:r>
              <a:rPr lang="en-US" altLang="en-US" dirty="0"/>
              <a:t>Program Bulletin 07-01 outlines RIHousing’s policy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E1165323-C944-DE4A-A9C2-ED6EB591E1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LIHTC Program Reminders</a:t>
            </a:r>
            <a:r>
              <a:rPr lang="en-US" sz="2400" i="1" dirty="0"/>
              <a:t> 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1736281248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E3102C3-8275-4942-918B-B88967FFD5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DE253A-2B4D-B14D-BE03-901D42272443}" type="slidenum">
              <a:rPr lang="en-US" smtClean="0"/>
              <a:pPr/>
              <a:t>40</a:t>
            </a:fld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3824E1F-8E9D-4F22-AD47-978C0508994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/>
              <a:t>Revisions to LIHTC Manual</a:t>
            </a:r>
          </a:p>
          <a:p>
            <a:pPr lvl="1">
              <a:buFontTx/>
              <a:buChar char="-"/>
            </a:pPr>
            <a:r>
              <a:rPr lang="en-US" sz="2400" dirty="0"/>
              <a:t>Updated policies</a:t>
            </a:r>
          </a:p>
          <a:p>
            <a:pPr lvl="1">
              <a:buFontTx/>
              <a:buChar char="-"/>
            </a:pPr>
            <a:r>
              <a:rPr lang="en-US" sz="2400" dirty="0"/>
              <a:t>Updated template forms</a:t>
            </a:r>
          </a:p>
          <a:p>
            <a:pPr lvl="1">
              <a:buFontTx/>
              <a:buChar char="-"/>
            </a:pPr>
            <a:r>
              <a:rPr lang="en-US" sz="2400" dirty="0"/>
              <a:t>Updated FAQs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7CF103A0-A5E3-4A8E-BF5D-D3489D8AB7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LIHTC Manual Updates</a:t>
            </a:r>
          </a:p>
        </p:txBody>
      </p:sp>
    </p:spTree>
    <p:extLst>
      <p:ext uri="{BB962C8B-B14F-4D97-AF65-F5344CB8AC3E}">
        <p14:creationId xmlns:p14="http://schemas.microsoft.com/office/powerpoint/2010/main" val="29345275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03B5B96-EA1B-3743-AD63-6FA1BB50A6B5}"/>
              </a:ext>
            </a:extLst>
          </p:cNvPr>
          <p:cNvSpPr txBox="1"/>
          <p:nvPr/>
        </p:nvSpPr>
        <p:spPr>
          <a:xfrm>
            <a:off x="2875086" y="2949819"/>
            <a:ext cx="3490546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50" b="1" dirty="0">
                <a:solidFill>
                  <a:srgbClr val="102D4F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Questions?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FDE25908-8411-B345-B359-6850258EC473}"/>
              </a:ext>
            </a:extLst>
          </p:cNvPr>
          <p:cNvSpPr/>
          <p:nvPr/>
        </p:nvSpPr>
        <p:spPr>
          <a:xfrm>
            <a:off x="2720613" y="3642316"/>
            <a:ext cx="3799490" cy="55180"/>
          </a:xfrm>
          <a:prstGeom prst="rect">
            <a:avLst/>
          </a:prstGeom>
          <a:solidFill>
            <a:srgbClr val="F7C0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8F7CA88-87FC-4329-8F75-46BE9824F7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DE253A-2B4D-B14D-BE03-901D42272443}" type="slidenum">
              <a:rPr lang="en-US" smtClean="0"/>
              <a:t>41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2582374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B95E85E5-7078-E043-8C82-0280045191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11015"/>
            <a:ext cx="4860235" cy="949570"/>
          </a:xfrm>
        </p:spPr>
        <p:txBody>
          <a:bodyPr/>
          <a:lstStyle/>
          <a:p>
            <a:r>
              <a:rPr lang="en-US" dirty="0"/>
              <a:t>Contact Information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14D0CF7E-296A-4614-B369-277FCF649379}"/>
              </a:ext>
            </a:extLst>
          </p:cNvPr>
          <p:cNvSpPr/>
          <p:nvPr/>
        </p:nvSpPr>
        <p:spPr>
          <a:xfrm>
            <a:off x="468923" y="1254369"/>
            <a:ext cx="8065597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>
                <a:latin typeface="Myriad Pro" panose="020B0503030403020204" pitchFamily="34" charset="0"/>
              </a:rPr>
              <a:t>Michael DiChiaro</a:t>
            </a:r>
            <a:endParaRPr lang="en-US" sz="2000" dirty="0">
              <a:latin typeface="Myriad Pro" panose="020B0503030403020204" pitchFamily="34" charset="0"/>
            </a:endParaRPr>
          </a:p>
          <a:p>
            <a:r>
              <a:rPr lang="en-US" sz="2000" i="1" dirty="0">
                <a:latin typeface="Myriad Pro" panose="020B0503030403020204" pitchFamily="34" charset="0"/>
              </a:rPr>
              <a:t>Assistant Director, Asset Management/Compliance</a:t>
            </a:r>
          </a:p>
          <a:p>
            <a:r>
              <a:rPr lang="en-US" sz="2000" b="1" dirty="0">
                <a:latin typeface="Myriad Pro" panose="020B0503030403020204" pitchFamily="34" charset="0"/>
                <a:hlinkClick r:id="rId2"/>
              </a:rPr>
              <a:t>mdichiaro@rihousing.com</a:t>
            </a:r>
            <a:r>
              <a:rPr lang="en-US" sz="2000" b="1" dirty="0">
                <a:latin typeface="Myriad Pro" panose="020B0503030403020204" pitchFamily="34" charset="0"/>
              </a:rPr>
              <a:t>, 401-457-1274</a:t>
            </a:r>
          </a:p>
          <a:p>
            <a:endParaRPr lang="en-US" sz="2000" dirty="0">
              <a:latin typeface="Myriad Pro" panose="020B0503030403020204" pitchFamily="34" charset="0"/>
            </a:endParaRPr>
          </a:p>
          <a:p>
            <a:r>
              <a:rPr lang="en-US" sz="2000" b="1" dirty="0">
                <a:latin typeface="Myriad Pro" panose="020B0503030403020204" pitchFamily="34" charset="0"/>
              </a:rPr>
              <a:t>Kathleen Millerick</a:t>
            </a:r>
            <a:endParaRPr lang="en-US" sz="2000" dirty="0">
              <a:latin typeface="Myriad Pro" panose="020B0503030403020204" pitchFamily="34" charset="0"/>
            </a:endParaRPr>
          </a:p>
          <a:p>
            <a:r>
              <a:rPr lang="en-US" sz="2000" i="1" dirty="0">
                <a:latin typeface="Myriad Pro" panose="020B0503030403020204" pitchFamily="34" charset="0"/>
              </a:rPr>
              <a:t>Rental Compliance/Training Coordinator </a:t>
            </a:r>
          </a:p>
          <a:p>
            <a:r>
              <a:rPr lang="en-US" sz="2000" b="1" dirty="0">
                <a:latin typeface="Myriad Pro" panose="020B0503030403020204" pitchFamily="34" charset="0"/>
                <a:hlinkClick r:id="rId3"/>
              </a:rPr>
              <a:t>kmillerick@rihousing.com</a:t>
            </a:r>
            <a:r>
              <a:rPr lang="en-US" sz="2000" b="1" dirty="0">
                <a:latin typeface="Myriad Pro" panose="020B0503030403020204" pitchFamily="34" charset="0"/>
              </a:rPr>
              <a:t>, 401-457-1241</a:t>
            </a:r>
          </a:p>
          <a:p>
            <a:endParaRPr lang="en-US" sz="2000" dirty="0">
              <a:latin typeface="Myriad Pro" panose="020B0503030403020204" pitchFamily="34" charset="0"/>
            </a:endParaRPr>
          </a:p>
          <a:p>
            <a:r>
              <a:rPr lang="en-US" sz="2000" b="1" dirty="0">
                <a:latin typeface="Myriad Pro" panose="020B0503030403020204" pitchFamily="34" charset="0"/>
              </a:rPr>
              <a:t>Hope Lanphear</a:t>
            </a:r>
            <a:endParaRPr lang="en-US" sz="2000" dirty="0">
              <a:latin typeface="Myriad Pro" panose="020B0503030403020204" pitchFamily="34" charset="0"/>
            </a:endParaRPr>
          </a:p>
          <a:p>
            <a:r>
              <a:rPr lang="en-US" sz="2000" i="1" dirty="0">
                <a:latin typeface="Myriad Pro" panose="020B0503030403020204" pitchFamily="34" charset="0"/>
              </a:rPr>
              <a:t>Multi Family Housing Compliance Manager</a:t>
            </a:r>
          </a:p>
          <a:p>
            <a:r>
              <a:rPr lang="en-US" sz="2000" b="1" dirty="0">
                <a:latin typeface="Myriad Pro" panose="020B0503030403020204" pitchFamily="34" charset="0"/>
                <a:hlinkClick r:id="rId4"/>
              </a:rPr>
              <a:t>hlanphear@rihousing.com</a:t>
            </a:r>
            <a:r>
              <a:rPr lang="en-US" sz="2000" b="1" dirty="0">
                <a:latin typeface="Myriad Pro" panose="020B0503030403020204" pitchFamily="34" charset="0"/>
              </a:rPr>
              <a:t>,  401-429-1409</a:t>
            </a:r>
            <a:endParaRPr lang="en-US" sz="2000" dirty="0">
              <a:latin typeface="Myriad Pro" panose="020B0503030403020204" pitchFamily="34" charset="0"/>
            </a:endParaRPr>
          </a:p>
          <a:p>
            <a:endParaRPr lang="en-US" sz="2000" dirty="0">
              <a:latin typeface="Myriad Pro" panose="020B0503030403020204" pitchFamily="34" charset="0"/>
            </a:endParaRPr>
          </a:p>
          <a:p>
            <a:r>
              <a:rPr lang="en-US" sz="2000" b="1" dirty="0">
                <a:latin typeface="Myriad Pro" panose="020B0503030403020204" pitchFamily="34" charset="0"/>
              </a:rPr>
              <a:t>Lenore Coughlin</a:t>
            </a:r>
            <a:endParaRPr lang="en-US" sz="2000" dirty="0">
              <a:latin typeface="Myriad Pro" panose="020B0503030403020204" pitchFamily="34" charset="0"/>
            </a:endParaRPr>
          </a:p>
          <a:p>
            <a:r>
              <a:rPr lang="en-US" sz="2000" i="1" dirty="0">
                <a:latin typeface="Myriad Pro" panose="020B0503030403020204" pitchFamily="34" charset="0"/>
              </a:rPr>
              <a:t>Multi Family Housing Compliance Manager</a:t>
            </a:r>
          </a:p>
          <a:p>
            <a:r>
              <a:rPr lang="en-US" sz="2000" b="1" dirty="0">
                <a:latin typeface="Myriad Pro" panose="020B0503030403020204" pitchFamily="34" charset="0"/>
                <a:hlinkClick r:id="rId5"/>
              </a:rPr>
              <a:t>lcoughlin@rihousing.com</a:t>
            </a:r>
            <a:r>
              <a:rPr lang="en-US" sz="2000" b="1" dirty="0">
                <a:latin typeface="Myriad Pro" panose="020B0503030403020204" pitchFamily="34" charset="0"/>
              </a:rPr>
              <a:t>,  401-457-1258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5220299-F4A3-4D39-A119-91D1837C49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DE253A-2B4D-B14D-BE03-901D42272443}" type="slidenum">
              <a:rPr lang="en-US" smtClean="0"/>
              <a:pPr/>
              <a:t>42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7775025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B13F909-5F43-4B29-8B47-4E0933AA2A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DE253A-2B4D-B14D-BE03-901D42272443}" type="slidenum">
              <a:rPr lang="en-US" smtClean="0"/>
              <a:pPr/>
              <a:t>43</a:t>
            </a:fld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C6DDE71-2FE5-4B45-8080-05C4BBE2EE6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B95E85E5-7078-E043-8C82-0280045191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Contact Information </a:t>
            </a:r>
            <a:r>
              <a:rPr lang="en-US" sz="3600" i="1" dirty="0"/>
              <a:t>(cont.) </a:t>
            </a:r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C5D289E-430F-8544-947C-0EE3B4BE21E3}"/>
              </a:ext>
            </a:extLst>
          </p:cNvPr>
          <p:cNvSpPr txBox="1"/>
          <p:nvPr/>
        </p:nvSpPr>
        <p:spPr>
          <a:xfrm>
            <a:off x="319177" y="1280258"/>
            <a:ext cx="8031957" cy="46782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400" dirty="0">
              <a:latin typeface="Myriad Pro" panose="020B0503030403020204" pitchFamily="34" charset="0"/>
            </a:endParaRPr>
          </a:p>
          <a:p>
            <a:r>
              <a:rPr lang="en-US" sz="2400" dirty="0">
                <a:latin typeface="Myriad Pro" panose="020B0503030403020204" pitchFamily="34" charset="0"/>
              </a:rPr>
              <a:t>Senior Asset Managers:</a:t>
            </a:r>
          </a:p>
          <a:p>
            <a:endParaRPr lang="en-US" sz="800" dirty="0">
              <a:latin typeface="Myriad Pro" panose="020B0503030403020204" pitchFamily="34" charset="0"/>
            </a:endParaRPr>
          </a:p>
          <a:p>
            <a:r>
              <a:rPr lang="en-US" sz="2200" b="1" dirty="0">
                <a:latin typeface="Myriad Pro" panose="020B0503030403020204" pitchFamily="34" charset="0"/>
              </a:rPr>
              <a:t>Glen Turner  </a:t>
            </a:r>
            <a:r>
              <a:rPr lang="en-US" sz="2200" dirty="0">
                <a:latin typeface="Myriad Pro" panose="020B0503030403020204" pitchFamily="34" charset="0"/>
                <a:hlinkClick r:id="rId2"/>
              </a:rPr>
              <a:t>gturner@rihousing.com</a:t>
            </a:r>
            <a:r>
              <a:rPr lang="en-US" sz="2200" dirty="0">
                <a:latin typeface="Myriad Pro" panose="020B0503030403020204" pitchFamily="34" charset="0"/>
              </a:rPr>
              <a:t>, 401-457-1154</a:t>
            </a:r>
          </a:p>
          <a:p>
            <a:r>
              <a:rPr lang="en-US" sz="2200" b="1" dirty="0">
                <a:latin typeface="Myriad Pro" panose="020B0503030403020204" pitchFamily="34" charset="0"/>
              </a:rPr>
              <a:t>Jamie Wolcott </a:t>
            </a:r>
            <a:r>
              <a:rPr lang="en-US" sz="2200" dirty="0">
                <a:latin typeface="Myriad Pro" panose="020B0503030403020204" pitchFamily="34" charset="0"/>
                <a:hlinkClick r:id="rId3"/>
              </a:rPr>
              <a:t>jwolcott@rihousing.com</a:t>
            </a:r>
            <a:r>
              <a:rPr lang="en-US" sz="2200" dirty="0">
                <a:latin typeface="Myriad Pro" panose="020B0503030403020204" pitchFamily="34" charset="0"/>
              </a:rPr>
              <a:t>, 401-450-1343</a:t>
            </a:r>
          </a:p>
          <a:p>
            <a:endParaRPr lang="en-US" sz="2400" b="1">
              <a:latin typeface="Myriad Pro" panose="020B0503030403020204" pitchFamily="34" charset="0"/>
            </a:endParaRPr>
          </a:p>
          <a:p>
            <a:endParaRPr lang="en-US" sz="2400" b="1" dirty="0">
              <a:latin typeface="Myriad Pro" panose="020B0503030403020204" pitchFamily="34" charset="0"/>
            </a:endParaRPr>
          </a:p>
          <a:p>
            <a:r>
              <a:rPr lang="en-US" sz="2400" dirty="0">
                <a:latin typeface="Myriad Pro" panose="020B0503030403020204" pitchFamily="34" charset="0"/>
              </a:rPr>
              <a:t>HOME Program Senior Asset Manager:</a:t>
            </a:r>
          </a:p>
          <a:p>
            <a:endParaRPr lang="en-US" sz="800" dirty="0">
              <a:latin typeface="Myriad Pro" panose="020B0503030403020204" pitchFamily="34" charset="0"/>
            </a:endParaRPr>
          </a:p>
          <a:p>
            <a:r>
              <a:rPr lang="en-US" sz="2200" b="1" dirty="0">
                <a:latin typeface="Myriad Pro" panose="020B0503030403020204" pitchFamily="34" charset="0"/>
              </a:rPr>
              <a:t>Brittany Toomey </a:t>
            </a:r>
            <a:r>
              <a:rPr lang="en-US" sz="2200" dirty="0">
                <a:latin typeface="Myriad Pro" panose="020B0503030403020204" pitchFamily="34" charset="0"/>
                <a:hlinkClick r:id="rId4"/>
              </a:rPr>
              <a:t>btoomey@rihousing.com</a:t>
            </a:r>
            <a:r>
              <a:rPr lang="en-US" sz="2200" dirty="0">
                <a:latin typeface="Myriad Pro" panose="020B0503030403020204" pitchFamily="34" charset="0"/>
              </a:rPr>
              <a:t>, 401-429-1455</a:t>
            </a:r>
          </a:p>
          <a:p>
            <a:endParaRPr lang="en-US" sz="2400" dirty="0">
              <a:latin typeface="Myriad Pro" panose="020B0503030403020204" pitchFamily="34" charset="0"/>
            </a:endParaRPr>
          </a:p>
          <a:p>
            <a:endParaRPr lang="en-US" sz="2400" dirty="0">
              <a:solidFill>
                <a:srgbClr val="FF0000"/>
              </a:solidFill>
              <a:highlight>
                <a:srgbClr val="FFFF00"/>
              </a:highlight>
              <a:latin typeface="Myriad Pro" panose="020B0503030403020204" pitchFamily="34" charset="0"/>
            </a:endParaRPr>
          </a:p>
          <a:p>
            <a:endParaRPr lang="en-US" sz="800" dirty="0">
              <a:latin typeface="Myriad Pro" panose="020B0503030403020204" pitchFamily="34" charset="0"/>
            </a:endParaRPr>
          </a:p>
          <a:p>
            <a:endParaRPr lang="en-US" sz="2200" u="sng" dirty="0">
              <a:latin typeface="Myriad Pro" panose="020B0503030403020204" pitchFamily="34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4451924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B13F909-5F43-4B29-8B47-4E0933AA2A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DE253A-2B4D-B14D-BE03-901D42272443}" type="slidenum">
              <a:rPr lang="en-US" smtClean="0"/>
              <a:pPr/>
              <a:t>44</a:t>
            </a:fld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C6DDE71-2FE5-4B45-8080-05C4BBE2EE6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B95E85E5-7078-E043-8C82-0280045191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Contact Information </a:t>
            </a:r>
            <a:r>
              <a:rPr lang="en-US" sz="3600" i="1" dirty="0"/>
              <a:t>(cont.) </a:t>
            </a:r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C5D289E-430F-8544-947C-0EE3B4BE21E3}"/>
              </a:ext>
            </a:extLst>
          </p:cNvPr>
          <p:cNvSpPr txBox="1"/>
          <p:nvPr/>
        </p:nvSpPr>
        <p:spPr>
          <a:xfrm>
            <a:off x="319177" y="1280258"/>
            <a:ext cx="8031957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Myriad Pro" panose="020B0503030403020204" pitchFamily="34" charset="0"/>
              </a:rPr>
              <a:t>Asset Managers:</a:t>
            </a:r>
          </a:p>
          <a:p>
            <a:endParaRPr lang="en-US" sz="2000" dirty="0">
              <a:latin typeface="Myriad Pro" panose="020B0503030403020204" pitchFamily="34" charset="0"/>
            </a:endParaRPr>
          </a:p>
          <a:p>
            <a:r>
              <a:rPr lang="en-US" sz="2000" b="1" dirty="0">
                <a:latin typeface="Myriad Pro" panose="020B0503030403020204" pitchFamily="34" charset="0"/>
              </a:rPr>
              <a:t>Adriana De La Cruz, </a:t>
            </a:r>
            <a:r>
              <a:rPr lang="en-US" sz="2000" dirty="0">
                <a:latin typeface="Myriad Pro" panose="020B0503030403020204" pitchFamily="34" charset="0"/>
                <a:hlinkClick r:id="rId2"/>
              </a:rPr>
              <a:t>adelacruz@rihousing.com</a:t>
            </a:r>
            <a:r>
              <a:rPr lang="en-US" sz="2000" dirty="0">
                <a:latin typeface="Myriad Pro" panose="020B0503030403020204" pitchFamily="34" charset="0"/>
              </a:rPr>
              <a:t>, 401-457-1238</a:t>
            </a:r>
          </a:p>
          <a:p>
            <a:endParaRPr lang="en-US" sz="2000" b="1" dirty="0">
              <a:latin typeface="Myriad Pro" panose="020B0503030403020204" pitchFamily="34" charset="0"/>
            </a:endParaRPr>
          </a:p>
          <a:p>
            <a:r>
              <a:rPr lang="en-US" sz="2000" b="1" dirty="0">
                <a:latin typeface="Myriad Pro" panose="020B0503030403020204" pitchFamily="34" charset="0"/>
              </a:rPr>
              <a:t>Jesus Diaz, </a:t>
            </a:r>
            <a:r>
              <a:rPr lang="en-US" sz="2000" dirty="0">
                <a:latin typeface="Myriad Pro" panose="020B0503030403020204" pitchFamily="34" charset="0"/>
                <a:hlinkClick r:id="rId3"/>
              </a:rPr>
              <a:t>jdiaz@rihousing.com</a:t>
            </a:r>
            <a:r>
              <a:rPr lang="en-US" sz="2000" dirty="0">
                <a:latin typeface="Myriad Pro" panose="020B0503030403020204" pitchFamily="34" charset="0"/>
              </a:rPr>
              <a:t>, 401-457-1233</a:t>
            </a:r>
          </a:p>
          <a:p>
            <a:endParaRPr lang="en-US" sz="2000" b="1" dirty="0">
              <a:latin typeface="Myriad Pro" panose="020B0503030403020204" pitchFamily="34" charset="0"/>
            </a:endParaRPr>
          </a:p>
          <a:p>
            <a:r>
              <a:rPr lang="en-US" sz="2000" b="1" dirty="0">
                <a:latin typeface="Myriad Pro" panose="020B0503030403020204" pitchFamily="34" charset="0"/>
              </a:rPr>
              <a:t>Kristi Richardson, </a:t>
            </a:r>
            <a:r>
              <a:rPr lang="en-US" sz="2000" dirty="0">
                <a:latin typeface="Myriad Pro" panose="020B0503030403020204" pitchFamily="34" charset="0"/>
                <a:hlinkClick r:id="rId3"/>
              </a:rPr>
              <a:t>krichardson@rihousing.com</a:t>
            </a:r>
            <a:r>
              <a:rPr lang="en-US" sz="2000" dirty="0">
                <a:latin typeface="Myriad Pro" panose="020B0503030403020204" pitchFamily="34" charset="0"/>
              </a:rPr>
              <a:t>, 401-450-1307</a:t>
            </a:r>
          </a:p>
          <a:p>
            <a:endParaRPr lang="en-US" sz="2000" b="1" dirty="0">
              <a:latin typeface="Myriad Pro" panose="020B0503030403020204" pitchFamily="34" charset="0"/>
            </a:endParaRPr>
          </a:p>
          <a:p>
            <a:r>
              <a:rPr lang="en-US" sz="2000" b="1" dirty="0">
                <a:latin typeface="Myriad Pro" panose="020B0503030403020204" pitchFamily="34" charset="0"/>
              </a:rPr>
              <a:t>Latoshia Denson, </a:t>
            </a:r>
            <a:r>
              <a:rPr lang="en-US" sz="2000" dirty="0">
                <a:latin typeface="Myriad Pro" panose="020B0503030403020204" pitchFamily="34" charset="0"/>
                <a:hlinkClick r:id="rId4"/>
              </a:rPr>
              <a:t>ldenson@rihousing.com</a:t>
            </a:r>
            <a:r>
              <a:rPr lang="en-US" sz="2000" dirty="0">
                <a:latin typeface="Myriad Pro" panose="020B0503030403020204" pitchFamily="34" charset="0"/>
              </a:rPr>
              <a:t>, 401-450-1329</a:t>
            </a:r>
          </a:p>
          <a:p>
            <a:endParaRPr lang="en-US" sz="2000" b="1" dirty="0">
              <a:latin typeface="Myriad Pro" panose="020B0503030403020204" pitchFamily="34" charset="0"/>
            </a:endParaRPr>
          </a:p>
          <a:p>
            <a:r>
              <a:rPr lang="en-US" sz="2000" b="1" dirty="0">
                <a:latin typeface="Myriad Pro" panose="020B0503030403020204" pitchFamily="34" charset="0"/>
              </a:rPr>
              <a:t>Lillian Morel, </a:t>
            </a:r>
            <a:r>
              <a:rPr lang="en-US" sz="2000" dirty="0">
                <a:latin typeface="Myriad Pro" panose="020B0503030403020204" pitchFamily="34" charset="0"/>
                <a:hlinkClick r:id="rId5"/>
              </a:rPr>
              <a:t>lmorel@rihousing.com</a:t>
            </a:r>
            <a:r>
              <a:rPr lang="en-US" sz="2000" dirty="0">
                <a:latin typeface="Myriad Pro" panose="020B0503030403020204" pitchFamily="34" charset="0"/>
              </a:rPr>
              <a:t>, 401-429-1472</a:t>
            </a:r>
          </a:p>
          <a:p>
            <a:endParaRPr lang="en-US" sz="2000" b="1" dirty="0">
              <a:latin typeface="Myriad Pro" panose="020B0503030403020204" pitchFamily="34" charset="0"/>
            </a:endParaRPr>
          </a:p>
          <a:p>
            <a:r>
              <a:rPr lang="en-US" sz="2000" b="1" dirty="0">
                <a:latin typeface="Myriad Pro" panose="020B0503030403020204" pitchFamily="34" charset="0"/>
              </a:rPr>
              <a:t>Marilyn DaPonte, </a:t>
            </a:r>
            <a:r>
              <a:rPr lang="en-US" sz="2000" dirty="0">
                <a:latin typeface="Myriad Pro" panose="020B0503030403020204" pitchFamily="34" charset="0"/>
                <a:hlinkClick r:id="rId6"/>
              </a:rPr>
              <a:t>mdaponte@rihousing.com</a:t>
            </a:r>
            <a:r>
              <a:rPr lang="en-US" sz="2000" dirty="0">
                <a:latin typeface="Myriad Pro" panose="020B0503030403020204" pitchFamily="34" charset="0"/>
              </a:rPr>
              <a:t>, 401-457-1261</a:t>
            </a:r>
          </a:p>
          <a:p>
            <a:endParaRPr lang="en-US" sz="2000" b="1" dirty="0">
              <a:latin typeface="Myriad Pro" panose="020B0503030403020204" pitchFamily="34" charset="0"/>
            </a:endParaRPr>
          </a:p>
          <a:p>
            <a:r>
              <a:rPr lang="en-US" sz="2000" b="1" dirty="0">
                <a:latin typeface="Myriad Pro" panose="020B0503030403020204" pitchFamily="34" charset="0"/>
              </a:rPr>
              <a:t>Richelle Fitzgerald, </a:t>
            </a:r>
            <a:r>
              <a:rPr lang="en-US" sz="2000" dirty="0">
                <a:latin typeface="Myriad Pro" panose="020B0503030403020204" pitchFamily="34" charset="0"/>
                <a:hlinkClick r:id="rId7"/>
              </a:rPr>
              <a:t>rfitzgerald@rihousing.com</a:t>
            </a:r>
            <a:r>
              <a:rPr lang="en-US" sz="2000" dirty="0">
                <a:latin typeface="Myriad Pro" panose="020B0503030403020204" pitchFamily="34" charset="0"/>
              </a:rPr>
              <a:t>, 401-457-1227</a:t>
            </a:r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049076852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1046D41-68C4-4827-BB35-2792569D73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DE253A-2B4D-B14D-BE03-901D42272443}" type="slidenum">
              <a:rPr lang="en-US" smtClean="0"/>
              <a:pPr/>
              <a:t>45</a:t>
            </a:fld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EA34D98-7802-4D45-A4C5-C7E7BA17102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800" b="1" dirty="0"/>
              <a:t>Manager of Asset Management</a:t>
            </a:r>
          </a:p>
          <a:p>
            <a:pPr marL="0" indent="0">
              <a:buNone/>
            </a:pPr>
            <a:r>
              <a:rPr lang="en-US" dirty="0"/>
              <a:t>Susan Halloran</a:t>
            </a:r>
          </a:p>
          <a:p>
            <a:pPr marL="0" indent="0">
              <a:buNone/>
            </a:pPr>
            <a:r>
              <a:rPr lang="en-US" dirty="0">
                <a:hlinkClick r:id="rId2"/>
              </a:rPr>
              <a:t>shalloran@rihousing.com</a:t>
            </a:r>
            <a:r>
              <a:rPr lang="en-US" dirty="0"/>
              <a:t>		401-450-1339</a:t>
            </a:r>
          </a:p>
          <a:p>
            <a:pPr marL="0" indent="0">
              <a:buNone/>
            </a:pPr>
            <a:endParaRPr lang="en-US" sz="1000" b="1" dirty="0"/>
          </a:p>
          <a:p>
            <a:pPr marL="0" indent="0">
              <a:buNone/>
            </a:pPr>
            <a:r>
              <a:rPr lang="en-US" sz="2800" b="1" dirty="0"/>
              <a:t>Financial Analyst</a:t>
            </a:r>
          </a:p>
          <a:p>
            <a:pPr marL="0" indent="0">
              <a:buNone/>
            </a:pPr>
            <a:r>
              <a:rPr lang="en-US" dirty="0"/>
              <a:t>Kate Mashburn</a:t>
            </a:r>
            <a:endParaRPr lang="en-US" i="1" dirty="0"/>
          </a:p>
          <a:p>
            <a:pPr marL="0" indent="0">
              <a:buNone/>
            </a:pPr>
            <a:r>
              <a:rPr lang="en-US" dirty="0">
                <a:hlinkClick r:id="rId3"/>
              </a:rPr>
              <a:t>kmashburn@rihousing.com</a:t>
            </a:r>
            <a:r>
              <a:rPr lang="en-US" dirty="0"/>
              <a:t>  	401-450-1351</a:t>
            </a:r>
          </a:p>
          <a:p>
            <a:pPr marL="0" indent="0">
              <a:buNone/>
            </a:pPr>
            <a:endParaRPr lang="en-US" sz="1000" b="1" dirty="0"/>
          </a:p>
          <a:p>
            <a:pPr marL="0" indent="0">
              <a:buNone/>
            </a:pPr>
            <a:r>
              <a:rPr lang="en-US" sz="2800" b="1" dirty="0"/>
              <a:t>Asset Management Compliance Specialist</a:t>
            </a:r>
          </a:p>
          <a:p>
            <a:pPr marL="0" indent="0">
              <a:buNone/>
            </a:pPr>
            <a:r>
              <a:rPr lang="en-US" dirty="0"/>
              <a:t>Christine Mattio</a:t>
            </a:r>
          </a:p>
          <a:p>
            <a:pPr marL="0" indent="0">
              <a:buNone/>
            </a:pPr>
            <a:r>
              <a:rPr lang="en-US" dirty="0">
                <a:hlinkClick r:id="rId4"/>
              </a:rPr>
              <a:t>cmattio@rihousing.com</a:t>
            </a:r>
            <a:r>
              <a:rPr lang="en-US" dirty="0"/>
              <a:t>  	       401-433-1602</a:t>
            </a:r>
          </a:p>
          <a:p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FBC9004D-B12B-4373-9071-FBA3D68FEA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Asset Management Financial Contacts:</a:t>
            </a:r>
          </a:p>
        </p:txBody>
      </p:sp>
    </p:spTree>
    <p:extLst>
      <p:ext uri="{BB962C8B-B14F-4D97-AF65-F5344CB8AC3E}">
        <p14:creationId xmlns:p14="http://schemas.microsoft.com/office/powerpoint/2010/main" val="25335350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941D863-B31E-4B51-9986-12A3325CD8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DE253A-2B4D-B14D-BE03-901D42272443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F6CC0A73-E15A-9D48-BD2B-BC401D4E45B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 vert="horz" lIns="91440" tIns="45720" rIns="91440" bIns="45720" rtlCol="0" anchor="t">
            <a:normAutofit fontScale="92500" lnSpcReduction="20000"/>
          </a:bodyPr>
          <a:lstStyle/>
          <a:p>
            <a:pPr marL="0" indent="0">
              <a:buNone/>
            </a:pPr>
            <a:r>
              <a:rPr lang="en-US" sz="3000" b="1" dirty="0"/>
              <a:t>Know your development:</a:t>
            </a:r>
          </a:p>
          <a:p>
            <a:r>
              <a:rPr lang="en-US" sz="2600" dirty="0"/>
              <a:t>PIS year(s)?</a:t>
            </a:r>
          </a:p>
          <a:p>
            <a:r>
              <a:rPr lang="en-US" sz="2600" dirty="0"/>
              <a:t>100% LIHTC?</a:t>
            </a:r>
          </a:p>
          <a:p>
            <a:r>
              <a:rPr lang="en-US" sz="2600" dirty="0"/>
              <a:t>Risk Share Insurance?</a:t>
            </a:r>
          </a:p>
          <a:p>
            <a:r>
              <a:rPr lang="en-US" sz="2600" dirty="0">
                <a:latin typeface="Myriad Pro"/>
              </a:rPr>
              <a:t>Layered with Sec. 8, Vouchers, 811, HOME, HTF NSP, NOP, BHRI, Thresholds, SHP, CMF, etc.?</a:t>
            </a:r>
          </a:p>
          <a:p>
            <a:r>
              <a:rPr lang="en-US" sz="2600" dirty="0"/>
              <a:t>One Project? (all BINs = 1 Project)</a:t>
            </a:r>
          </a:p>
          <a:p>
            <a:r>
              <a:rPr lang="en-US" sz="2600" dirty="0">
                <a:latin typeface="Myriad Pro"/>
              </a:rPr>
              <a:t>Utility benchmarking, Non Smoking?</a:t>
            </a:r>
          </a:p>
          <a:p>
            <a:endParaRPr lang="en-US" sz="200" dirty="0"/>
          </a:p>
          <a:p>
            <a:pPr marL="0" indent="0">
              <a:buNone/>
            </a:pPr>
            <a:endParaRPr lang="en-US" sz="100" dirty="0"/>
          </a:p>
          <a:p>
            <a:pPr marL="0" indent="0">
              <a:buNone/>
            </a:pPr>
            <a:r>
              <a:rPr lang="en-US" sz="3000" b="1" dirty="0"/>
              <a:t>Have on hand:</a:t>
            </a:r>
          </a:p>
          <a:p>
            <a:r>
              <a:rPr lang="en-US" sz="2600" dirty="0"/>
              <a:t>8609</a:t>
            </a:r>
          </a:p>
          <a:p>
            <a:r>
              <a:rPr lang="en-US" sz="2600" dirty="0"/>
              <a:t>LURA</a:t>
            </a:r>
          </a:p>
          <a:p>
            <a:r>
              <a:rPr lang="en-US" sz="2600" dirty="0"/>
              <a:t>Regulatory Agreement</a:t>
            </a:r>
          </a:p>
          <a:p>
            <a:r>
              <a:rPr lang="en-US" sz="2600" dirty="0"/>
              <a:t>Other agreements, i.e. AHP, BHRI, etc.</a:t>
            </a: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E1165323-C944-DE4A-A9C2-ED6EB591E1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Tax Credit Program Reminders </a:t>
            </a:r>
            <a:r>
              <a:rPr lang="en-US" sz="2400" i="1" dirty="0"/>
              <a:t>(cont.)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775345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F6CC0A73-E15A-9D48-BD2B-BC401D4E45B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pPr marL="0" indent="0">
              <a:buNone/>
            </a:pPr>
            <a:r>
              <a:rPr lang="en-US" b="1" dirty="0"/>
              <a:t>8823 Guide:</a:t>
            </a:r>
          </a:p>
          <a:p>
            <a:pPr marL="0" indent="0">
              <a:buNone/>
            </a:pPr>
            <a:r>
              <a:rPr lang="en-US" sz="1800" dirty="0">
                <a:hlinkClick r:id="rId3"/>
              </a:rPr>
              <a:t>https://www.irs.gov/pub/irs-utl/lihc-form8823guide.pdf</a:t>
            </a:r>
            <a:endParaRPr lang="en-US" sz="1800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sz="11200" dirty="0"/>
              <a:t>8823 Guide:</a:t>
            </a:r>
          </a:p>
        </p:txBody>
      </p:sp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91D67D67-7C66-C54F-99A6-A44D9B2619ED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endParaRPr lang="en-US" sz="1800" dirty="0">
              <a:hlinkClick r:id="rId3"/>
            </a:endParaRPr>
          </a:p>
          <a:p>
            <a:pPr marL="0" indent="0">
              <a:buNone/>
            </a:pPr>
            <a:endParaRPr lang="en-US" sz="1800" dirty="0">
              <a:hlinkClick r:id="rId3"/>
            </a:endParaRPr>
          </a:p>
          <a:p>
            <a:pPr marL="0" indent="0">
              <a:buNone/>
            </a:pPr>
            <a:endParaRPr lang="en-US" sz="1800" dirty="0">
              <a:hlinkClick r:id="rId3"/>
            </a:endParaRPr>
          </a:p>
          <a:p>
            <a:pPr marL="0" indent="0">
              <a:buNone/>
            </a:pPr>
            <a:endParaRPr lang="en-US" sz="1800" dirty="0">
              <a:hlinkClick r:id="rId3"/>
            </a:endParaRPr>
          </a:p>
          <a:p>
            <a:pPr marL="0" indent="0">
              <a:buNone/>
            </a:pPr>
            <a:endParaRPr lang="en-US" sz="1800" dirty="0">
              <a:hlinkClick r:id="rId3"/>
            </a:endParaRPr>
          </a:p>
          <a:p>
            <a:pPr marL="0" indent="0">
              <a:buNone/>
            </a:pPr>
            <a:endParaRPr lang="en-US" sz="1800" dirty="0">
              <a:hlinkClick r:id="rId3"/>
            </a:endParaRPr>
          </a:p>
          <a:p>
            <a:pPr marL="0" indent="0">
              <a:buNone/>
            </a:pPr>
            <a:endParaRPr lang="en-US" sz="1800" dirty="0">
              <a:hlinkClick r:id="rId3"/>
            </a:endParaRPr>
          </a:p>
          <a:p>
            <a:pPr marL="0" indent="0">
              <a:buNone/>
            </a:pPr>
            <a:endParaRPr lang="en-US" sz="1800" dirty="0">
              <a:hlinkClick r:id="rId3"/>
            </a:endParaRPr>
          </a:p>
          <a:p>
            <a:pPr marL="0" indent="0">
              <a:buNone/>
            </a:pPr>
            <a:endParaRPr lang="en-US" sz="1800" dirty="0">
              <a:hlinkClick r:id="rId3"/>
            </a:endParaRPr>
          </a:p>
          <a:p>
            <a:pPr marL="0" indent="0">
              <a:buNone/>
            </a:pPr>
            <a:endParaRPr lang="en-US" sz="1800" dirty="0">
              <a:hlinkClick r:id="rId3"/>
            </a:endParaRPr>
          </a:p>
          <a:p>
            <a:pPr marL="0" indent="0">
              <a:buNone/>
            </a:pPr>
            <a:r>
              <a:rPr lang="en-US" sz="1800" dirty="0">
                <a:hlinkClick r:id="rId3"/>
              </a:rPr>
              <a:t>https://www.irs.gov/pub/irs-utl/lihc-form8823guide.pdf</a:t>
            </a:r>
            <a:endParaRPr lang="en-US" sz="1800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C6EA7AFC-4DE9-4F08-8D7F-CCA9A89A374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b="1" dirty="0"/>
              <a:t>IRS Regulations: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9C1F497-D0D9-40D3-806E-D05D258767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DE253A-2B4D-B14D-BE03-901D42272443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E1165323-C944-DE4A-A9C2-ED6EB591E1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LIHTC Resources Reminder</a:t>
            </a:r>
            <a:endParaRPr lang="en-US" sz="2800" i="1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1F1E93D-AC47-4B38-B318-F7321E8FB65B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7448" t="6346" r="5500" b="2546"/>
          <a:stretch/>
        </p:blipFill>
        <p:spPr>
          <a:xfrm>
            <a:off x="801472" y="2118214"/>
            <a:ext cx="2863970" cy="3331142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  <p:sp>
        <p:nvSpPr>
          <p:cNvPr id="15" name="Content Placeholder 12">
            <a:extLst>
              <a:ext uri="{FF2B5EF4-FFF2-40B4-BE49-F238E27FC236}">
                <a16:creationId xmlns:a16="http://schemas.microsoft.com/office/drawing/2014/main" id="{ED5A6A36-AF4A-9F4A-94AC-70623ADAE954}"/>
              </a:ext>
            </a:extLst>
          </p:cNvPr>
          <p:cNvSpPr txBox="1">
            <a:spLocks/>
          </p:cNvSpPr>
          <p:nvPr/>
        </p:nvSpPr>
        <p:spPr>
          <a:xfrm>
            <a:off x="4366190" y="2287177"/>
            <a:ext cx="3868340" cy="3999156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102D4F"/>
                </a:solidFill>
                <a:latin typeface="Myriad Pro" panose="020B0503030403020204" pitchFamily="34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Wingdings" pitchFamily="2" charset="2"/>
              <a:buChar char="§"/>
              <a:defRPr sz="2000" kern="1200">
                <a:solidFill>
                  <a:srgbClr val="102D4F"/>
                </a:solidFill>
                <a:latin typeface="Myriad Pro" panose="020B0503030403020204" pitchFamily="34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Wingdings" pitchFamily="2" charset="2"/>
              <a:buChar char="§"/>
              <a:defRPr sz="1600" kern="1200">
                <a:solidFill>
                  <a:srgbClr val="102D4F"/>
                </a:solidFill>
                <a:latin typeface="Myriad Pro" panose="020B0503030403020204" pitchFamily="34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Wingdings" pitchFamily="2" charset="2"/>
              <a:buChar char="§"/>
              <a:defRPr sz="1400" kern="1200">
                <a:solidFill>
                  <a:srgbClr val="102D4F"/>
                </a:solidFill>
                <a:latin typeface="Myriad Pro" panose="020B0503030403020204" pitchFamily="34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Wingdings" pitchFamily="2" charset="2"/>
              <a:buChar char="§"/>
              <a:defRPr sz="1400" kern="1200">
                <a:solidFill>
                  <a:srgbClr val="102D4F"/>
                </a:solidFill>
                <a:latin typeface="Myriad Pro" panose="020B0503030403020204" pitchFamily="34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fr-FR" sz="1800" dirty="0">
              <a:hlinkClick r:id="rId5"/>
            </a:endParaRPr>
          </a:p>
          <a:p>
            <a:pPr marL="0" indent="0">
              <a:buNone/>
            </a:pPr>
            <a:endParaRPr lang="fr-FR" sz="1800" dirty="0">
              <a:hlinkClick r:id="rId5"/>
            </a:endParaRPr>
          </a:p>
          <a:p>
            <a:pPr marL="0" indent="0">
              <a:buNone/>
            </a:pPr>
            <a:endParaRPr lang="fr-FR" sz="1800" dirty="0">
              <a:hlinkClick r:id="rId5"/>
            </a:endParaRPr>
          </a:p>
          <a:p>
            <a:pPr marL="0" indent="0">
              <a:buNone/>
            </a:pPr>
            <a:endParaRPr lang="fr-FR" sz="1800" dirty="0">
              <a:hlinkClick r:id="rId5"/>
            </a:endParaRPr>
          </a:p>
          <a:p>
            <a:pPr marL="0" indent="0">
              <a:buNone/>
            </a:pPr>
            <a:endParaRPr lang="fr-FR" sz="1800" dirty="0">
              <a:hlinkClick r:id="rId5"/>
            </a:endParaRPr>
          </a:p>
          <a:p>
            <a:pPr marL="0" indent="0">
              <a:buNone/>
            </a:pPr>
            <a:endParaRPr lang="fr-FR" sz="1800" dirty="0">
              <a:hlinkClick r:id="rId5"/>
            </a:endParaRPr>
          </a:p>
          <a:p>
            <a:pPr marL="0" indent="0">
              <a:buNone/>
            </a:pPr>
            <a:endParaRPr lang="fr-FR" sz="1800" dirty="0">
              <a:hlinkClick r:id="rId5"/>
            </a:endParaRPr>
          </a:p>
          <a:p>
            <a:pPr marL="0" indent="0">
              <a:buNone/>
            </a:pPr>
            <a:endParaRPr lang="fr-FR" sz="1800" dirty="0">
              <a:hlinkClick r:id="rId5"/>
            </a:endParaRPr>
          </a:p>
          <a:p>
            <a:pPr marL="0" indent="0">
              <a:buNone/>
            </a:pPr>
            <a:endParaRPr lang="fr-FR" sz="1800" dirty="0">
              <a:hlinkClick r:id="rId5"/>
            </a:endParaRPr>
          </a:p>
          <a:p>
            <a:pPr marL="0" indent="0">
              <a:buNone/>
            </a:pPr>
            <a:endParaRPr lang="fr-FR" sz="1800" dirty="0">
              <a:hlinkClick r:id="rId5"/>
            </a:endParaRPr>
          </a:p>
          <a:p>
            <a:pPr marL="0" indent="0">
              <a:buNone/>
            </a:pPr>
            <a:endParaRPr lang="fr-FR" sz="1800" dirty="0">
              <a:hlinkClick r:id="rId5"/>
            </a:endParaRPr>
          </a:p>
          <a:p>
            <a:pPr marL="0" indent="0">
              <a:buNone/>
            </a:pPr>
            <a:endParaRPr lang="fr-FR" sz="1800" dirty="0">
              <a:hlinkClick r:id="rId5"/>
            </a:endParaRPr>
          </a:p>
          <a:p>
            <a:pPr marL="0" indent="0">
              <a:buNone/>
            </a:pPr>
            <a:r>
              <a:rPr lang="fr-FR" sz="1800" dirty="0">
                <a:hlinkClick r:id="rId5"/>
              </a:rPr>
              <a:t>file:///H:/IRC%20Section%2042.Entire/regs%201.42-5.pdf</a:t>
            </a:r>
            <a:endParaRPr lang="en-US" sz="1800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22DECBC6-0FBA-094D-8C60-179A4AF9F1EF}"/>
              </a:ext>
            </a:extLst>
          </p:cNvPr>
          <p:cNvSpPr/>
          <p:nvPr/>
        </p:nvSpPr>
        <p:spPr>
          <a:xfrm>
            <a:off x="7486650" y="4999383"/>
            <a:ext cx="1448628" cy="123245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F1112EAB-258F-40CA-962E-F89EF034474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58904" y="2238375"/>
            <a:ext cx="3423277" cy="3210981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16608753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5036AA3B-2E46-41C9-A487-28F1C894860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770051" y="1391743"/>
            <a:ext cx="4867054" cy="3836239"/>
          </a:xfrm>
        </p:spPr>
        <p:txBody>
          <a:bodyPr/>
          <a:lstStyle/>
          <a:p>
            <a:pPr lvl="0"/>
            <a:r>
              <a:rPr lang="en-US" dirty="0"/>
              <a:t>Contracted with Costello Compliance, a nationally recognized industry leader and expert in LIHTC compliance</a:t>
            </a:r>
          </a:p>
          <a:p>
            <a:pPr lvl="0"/>
            <a:endParaRPr lang="en-US" sz="200" dirty="0"/>
          </a:p>
          <a:p>
            <a:pPr lvl="0"/>
            <a:r>
              <a:rPr lang="en-US" dirty="0"/>
              <a:t>Developed specifically for owners and managers of LIHTC developments in Rhode Island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02D14DB-AA25-44CC-A7A0-5F47FDB79B9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0958" y="1391744"/>
            <a:ext cx="3249823" cy="4476910"/>
          </a:xfrm>
          <a:prstGeom prst="rect">
            <a:avLst/>
          </a:prstGeo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C0B310DE-4415-FE44-8C54-4D0031E1B1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510" y="123827"/>
            <a:ext cx="8650864" cy="1001588"/>
          </a:xfrm>
        </p:spPr>
        <p:txBody>
          <a:bodyPr/>
          <a:lstStyle/>
          <a:p>
            <a:r>
              <a:rPr lang="en-US" dirty="0"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LIHTC Resources Reminder</a:t>
            </a:r>
            <a:r>
              <a:rPr lang="en-US" dirty="0"/>
              <a:t> </a:t>
            </a:r>
            <a:r>
              <a:rPr lang="en-US" sz="3600" i="1" dirty="0"/>
              <a:t>(cont.) </a:t>
            </a:r>
            <a:endParaRPr lang="en-US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B3C9B0B-D9E4-473D-AEF0-9D988284E8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DE253A-2B4D-B14D-BE03-901D42272443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293090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013C9A19-70C5-4DD0-91B6-EBB1B09050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8648" y="2048163"/>
            <a:ext cx="4860235" cy="772838"/>
          </a:xfrm>
        </p:spPr>
        <p:txBody>
          <a:bodyPr/>
          <a:lstStyle/>
          <a:p>
            <a:r>
              <a:rPr lang="en-US" dirty="0"/>
              <a:t>Have Questions?  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E957A99-4753-4F6B-9BBA-37119DF7BC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DE253A-2B4D-B14D-BE03-901D42272443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3590288E-107D-4DF7-8FA0-3D9AAD5AC4B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08648" y="2984426"/>
            <a:ext cx="8303173" cy="318777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dirty="0"/>
              <a:t>Email:</a:t>
            </a:r>
          </a:p>
          <a:p>
            <a:pPr marL="0" indent="0">
              <a:buNone/>
            </a:pPr>
            <a:r>
              <a:rPr lang="en-US" sz="3200" dirty="0">
                <a:hlinkClick r:id="rId3"/>
              </a:rPr>
              <a:t>LIHTCManualQuestions@rihousing.com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9462696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20DB708-1C35-486B-802D-41AA4862A5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69DE253A-2B4D-B14D-BE03-901D42272443}" type="slidenum">
              <a:rPr lang="en-US" sz="1200" smtClean="0">
                <a:solidFill>
                  <a:schemeClr val="tx1">
                    <a:tint val="75000"/>
                  </a:schemeClr>
                </a:solidFill>
              </a:rPr>
              <a:pPr>
                <a:spcAft>
                  <a:spcPts val="600"/>
                </a:spcAft>
              </a:pPr>
              <a:t>9</a:t>
            </a:fld>
            <a:endParaRPr lang="en-US" sz="1200" dirty="0">
              <a:solidFill>
                <a:schemeClr val="tx1">
                  <a:tint val="75000"/>
                </a:schemeClr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A910D58-959E-43A7-909C-7E878311D29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41898" y="1234257"/>
            <a:ext cx="3860203" cy="501325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50000"/>
              </a:schemeClr>
            </a:solidFill>
          </a:ln>
        </p:spPr>
      </p:pic>
      <p:sp>
        <p:nvSpPr>
          <p:cNvPr id="9" name="Title 8">
            <a:extLst>
              <a:ext uri="{FF2B5EF4-FFF2-40B4-BE49-F238E27FC236}">
                <a16:creationId xmlns:a16="http://schemas.microsoft.com/office/drawing/2014/main" id="{60C4DBAE-E72A-E14D-8E6F-881A839C21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Form 8609</a:t>
            </a:r>
          </a:p>
        </p:txBody>
      </p:sp>
    </p:spTree>
    <p:extLst>
      <p:ext uri="{BB962C8B-B14F-4D97-AF65-F5344CB8AC3E}">
        <p14:creationId xmlns:p14="http://schemas.microsoft.com/office/powerpoint/2010/main" val="271973906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ih_powerpoint_presentation  -  Read-Only" id="{77CB670B-118F-45F5-BEDF-DCFD5A85D4A7}" vid="{84208A96-91C4-4D5A-B417-5B57251F5FC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883CF07E2071741BFB88759396349F3" ma:contentTypeVersion="12" ma:contentTypeDescription="Create a new document." ma:contentTypeScope="" ma:versionID="cf88ac9f88b2ca4597a4957ae703499c">
  <xsd:schema xmlns:xsd="http://www.w3.org/2001/XMLSchema" xmlns:xs="http://www.w3.org/2001/XMLSchema" xmlns:p="http://schemas.microsoft.com/office/2006/metadata/properties" xmlns:ns1="http://schemas.microsoft.com/sharepoint/v3" xmlns:ns2="bfa5c831-db00-4542-aa15-6b94aa1d4d14" xmlns:ns3="7dff0276-1a18-4a0a-a1b9-413c8d1321ef" targetNamespace="http://schemas.microsoft.com/office/2006/metadata/properties" ma:root="true" ma:fieldsID="5c1740a34c838736ab3e7d280d470b2c" ns1:_="" ns2:_="" ns3:_="">
    <xsd:import namespace="http://schemas.microsoft.com/sharepoint/v3"/>
    <xsd:import namespace="bfa5c831-db00-4542-aa15-6b94aa1d4d14"/>
    <xsd:import namespace="7dff0276-1a18-4a0a-a1b9-413c8d1321ef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1:_ip_UnifiedCompliancePolicyProperties" minOccurs="0"/>
                <xsd:element ref="ns1:_ip_UnifiedCompliancePolicyUIAction" minOccurs="0"/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10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11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fa5c831-db00-4542-aa15-6b94aa1d4d14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dff0276-1a18-4a0a-a1b9-413c8d1321e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2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3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4" nillable="true" ma:displayName="Tags" ma:description="" ma:indexed="true" ma:internalName="MediaServiceAutoTags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_ip_UnifiedCompliancePolicyProperties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EA82E1CF-A36E-46B5-A93B-77F2644468F5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F41375A0-001B-486E-80C6-73013CDB811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bfa5c831-db00-4542-aa15-6b94aa1d4d14"/>
    <ds:schemaRef ds:uri="7dff0276-1a18-4a0a-a1b9-413c8d1321e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A0CAC0A5-4DCA-4883-92D0-FF03EAED6F79}">
  <ds:schemaRefs>
    <ds:schemaRef ds:uri="http://purl.org/dc/dcmitype/"/>
    <ds:schemaRef ds:uri="http://www.w3.org/XML/1998/namespace"/>
    <ds:schemaRef ds:uri="bfa5c831-db00-4542-aa15-6b94aa1d4d14"/>
    <ds:schemaRef ds:uri="http://schemas.microsoft.com/sharepoint/v3"/>
    <ds:schemaRef ds:uri="http://schemas.microsoft.com/office/2006/metadata/properties"/>
    <ds:schemaRef ds:uri="http://schemas.microsoft.com/office/2006/documentManagement/types"/>
    <ds:schemaRef ds:uri="http://purl.org/dc/terms/"/>
    <ds:schemaRef ds:uri="http://schemas.openxmlformats.org/package/2006/metadata/core-properties"/>
    <ds:schemaRef ds:uri="http://schemas.microsoft.com/office/infopath/2007/PartnerControls"/>
    <ds:schemaRef ds:uri="7dff0276-1a18-4a0a-a1b9-413c8d1321ef"/>
    <ds:schemaRef ds:uri="http://purl.org/dc/elements/1.1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3335</TotalTime>
  <Words>1334</Words>
  <Application>Microsoft Office PowerPoint</Application>
  <PresentationFormat>On-screen Show (4:3)</PresentationFormat>
  <Paragraphs>499</Paragraphs>
  <Slides>45</Slides>
  <Notes>34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45</vt:i4>
      </vt:variant>
    </vt:vector>
  </HeadingPairs>
  <TitlesOfParts>
    <vt:vector size="53" baseType="lpstr">
      <vt:lpstr>Arial</vt:lpstr>
      <vt:lpstr>Calibri</vt:lpstr>
      <vt:lpstr>Geneva</vt:lpstr>
      <vt:lpstr>Helvetica Neue</vt:lpstr>
      <vt:lpstr>Myriad Pro</vt:lpstr>
      <vt:lpstr>Times New Roman</vt:lpstr>
      <vt:lpstr>Wingdings</vt:lpstr>
      <vt:lpstr>Office Theme</vt:lpstr>
      <vt:lpstr>Low Income Housing Tax Credit</vt:lpstr>
      <vt:lpstr>Agenda</vt:lpstr>
      <vt:lpstr>Agency Updates</vt:lpstr>
      <vt:lpstr>LIHTC Program Reminders </vt:lpstr>
      <vt:lpstr>Tax Credit Program Reminders (cont.)</vt:lpstr>
      <vt:lpstr>LIHTC Resources Reminder</vt:lpstr>
      <vt:lpstr>LIHTC Resources Reminder (cont.) </vt:lpstr>
      <vt:lpstr>Have Questions?  </vt:lpstr>
      <vt:lpstr>Form 8609</vt:lpstr>
      <vt:lpstr>LURA</vt:lpstr>
      <vt:lpstr>Regulatory Agreement</vt:lpstr>
      <vt:lpstr>PowerPoint Presentation</vt:lpstr>
      <vt:lpstr>LIHTC Compliance During COVID-19</vt:lpstr>
      <vt:lpstr>LIHTC Compliance During COVID-19 (cont.) </vt:lpstr>
      <vt:lpstr>LIHTC Compliance During COVID-19 (cont.) </vt:lpstr>
      <vt:lpstr>LIHTC Compliance During COVID-19 (cont.) </vt:lpstr>
      <vt:lpstr>LIHTC Updates and New Forms</vt:lpstr>
      <vt:lpstr>LIHTC Updates and New Forms (cont.) </vt:lpstr>
      <vt:lpstr>Site Contact Information</vt:lpstr>
      <vt:lpstr>LIHTC Updates and New Forms (cont.) </vt:lpstr>
      <vt:lpstr>PowerPoint Presentation</vt:lpstr>
      <vt:lpstr>Let’s Meet Back Here in 10 Minutes</vt:lpstr>
      <vt:lpstr>LIHTC Quiz </vt:lpstr>
      <vt:lpstr>LIHTC Quiz </vt:lpstr>
      <vt:lpstr>LIHTC Quiz </vt:lpstr>
      <vt:lpstr>LIHTC Quiz </vt:lpstr>
      <vt:lpstr>LIHTC Quiz </vt:lpstr>
      <vt:lpstr>LIHTC Quiz </vt:lpstr>
      <vt:lpstr>LIHTC Quiz </vt:lpstr>
      <vt:lpstr>LIHTC Quiz </vt:lpstr>
      <vt:lpstr>LIHTC Quiz </vt:lpstr>
      <vt:lpstr>Customer Service Changes</vt:lpstr>
      <vt:lpstr>Chatbot</vt:lpstr>
      <vt:lpstr>Covid-19 Resources</vt:lpstr>
      <vt:lpstr>New MOR Process</vt:lpstr>
      <vt:lpstr>SharePoint</vt:lpstr>
      <vt:lpstr>Updates</vt:lpstr>
      <vt:lpstr>PowerPoint Presentation</vt:lpstr>
      <vt:lpstr>WTC Demonstration</vt:lpstr>
      <vt:lpstr>LIHTC Manual Updates</vt:lpstr>
      <vt:lpstr>PowerPoint Presentation</vt:lpstr>
      <vt:lpstr>Contact Information</vt:lpstr>
      <vt:lpstr>Contact Information (cont.) </vt:lpstr>
      <vt:lpstr>Contact Information (cont.) </vt:lpstr>
      <vt:lpstr>Asset Management Financial Contacts: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Low Income Housing Tax Credit</dc:title>
  <dc:creator>Kathleen Millerick</dc:creator>
  <cp:lastModifiedBy>Kathleen Millerick</cp:lastModifiedBy>
  <cp:revision>181</cp:revision>
  <cp:lastPrinted>2019-10-07T15:54:32Z</cp:lastPrinted>
  <dcterms:created xsi:type="dcterms:W3CDTF">2019-09-13T17:13:13Z</dcterms:created>
  <dcterms:modified xsi:type="dcterms:W3CDTF">2020-11-16T19:22:57Z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0x0101000883CF07E2071741BFB88759396349F3</vt:lpwstr>
  </property>
</Properties>
</file>